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4" r:id="rId1"/>
  </p:sldMasterIdLst>
  <p:notesMasterIdLst>
    <p:notesMasterId r:id="rId14"/>
  </p:notesMasterIdLst>
  <p:sldIdLst>
    <p:sldId id="259" r:id="rId2"/>
    <p:sldId id="256" r:id="rId3"/>
    <p:sldId id="262" r:id="rId4"/>
    <p:sldId id="257" r:id="rId5"/>
    <p:sldId id="258" r:id="rId6"/>
    <p:sldId id="265" r:id="rId7"/>
    <p:sldId id="263" r:id="rId8"/>
    <p:sldId id="261" r:id="rId9"/>
    <p:sldId id="264" r:id="rId10"/>
    <p:sldId id="266" r:id="rId11"/>
    <p:sldId id="260"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59" autoAdjust="0"/>
    <p:restoredTop sz="93632"/>
  </p:normalViewPr>
  <p:slideViewPr>
    <p:cSldViewPr snapToGrid="0" snapToObjects="1">
      <p:cViewPr varScale="1">
        <p:scale>
          <a:sx n="73" d="100"/>
          <a:sy n="73" d="100"/>
        </p:scale>
        <p:origin x="82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AF7B1A-9AB6-A445-8E22-F70BA7E83D19}" type="datetimeFigureOut">
              <a:rPr lang="en-US" smtClean="0"/>
              <a:t>9/29/2020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EF20A8-7976-C24F-B54F-D70922B8A185}" type="slidenum">
              <a:rPr lang="en-US" smtClean="0"/>
              <a:t>‹#›</a:t>
            </a:fld>
            <a:endParaRPr lang="en-US"/>
          </a:p>
        </p:txBody>
      </p:sp>
    </p:spTree>
    <p:extLst>
      <p:ext uri="{BB962C8B-B14F-4D97-AF65-F5344CB8AC3E}">
        <p14:creationId xmlns:p14="http://schemas.microsoft.com/office/powerpoint/2010/main" val="3314980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1EF20A8-7976-C24F-B54F-D70922B8A185}" type="slidenum">
              <a:rPr lang="en-US" smtClean="0"/>
              <a:t>1</a:t>
            </a:fld>
            <a:endParaRPr lang="en-US"/>
          </a:p>
        </p:txBody>
      </p:sp>
    </p:spTree>
    <p:extLst>
      <p:ext uri="{BB962C8B-B14F-4D97-AF65-F5344CB8AC3E}">
        <p14:creationId xmlns:p14="http://schemas.microsoft.com/office/powerpoint/2010/main" val="24620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F20A8-7976-C24F-B54F-D70922B8A185}" type="slidenum">
              <a:rPr lang="en-US" smtClean="0"/>
              <a:t>2</a:t>
            </a:fld>
            <a:endParaRPr lang="en-US"/>
          </a:p>
        </p:txBody>
      </p:sp>
    </p:spTree>
    <p:extLst>
      <p:ext uri="{BB962C8B-B14F-4D97-AF65-F5344CB8AC3E}">
        <p14:creationId xmlns:p14="http://schemas.microsoft.com/office/powerpoint/2010/main" val="1632989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F20A8-7976-C24F-B54F-D70922B8A185}" type="slidenum">
              <a:rPr lang="en-US" smtClean="0"/>
              <a:t>3</a:t>
            </a:fld>
            <a:endParaRPr lang="en-US"/>
          </a:p>
        </p:txBody>
      </p:sp>
    </p:spTree>
    <p:extLst>
      <p:ext uri="{BB962C8B-B14F-4D97-AF65-F5344CB8AC3E}">
        <p14:creationId xmlns:p14="http://schemas.microsoft.com/office/powerpoint/2010/main" val="61993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EF20A8-7976-C24F-B54F-D70922B8A185}" type="slidenum">
              <a:rPr lang="en-US" smtClean="0"/>
              <a:t>4</a:t>
            </a:fld>
            <a:endParaRPr lang="en-US"/>
          </a:p>
        </p:txBody>
      </p:sp>
    </p:spTree>
    <p:extLst>
      <p:ext uri="{BB962C8B-B14F-4D97-AF65-F5344CB8AC3E}">
        <p14:creationId xmlns:p14="http://schemas.microsoft.com/office/powerpoint/2010/main" val="2902451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EF20A8-7976-C24F-B54F-D70922B8A185}" type="slidenum">
              <a:rPr lang="en-US" smtClean="0"/>
              <a:t>9</a:t>
            </a:fld>
            <a:endParaRPr lang="en-US"/>
          </a:p>
        </p:txBody>
      </p:sp>
    </p:spTree>
    <p:extLst>
      <p:ext uri="{BB962C8B-B14F-4D97-AF65-F5344CB8AC3E}">
        <p14:creationId xmlns:p14="http://schemas.microsoft.com/office/powerpoint/2010/main" val="3316051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EF20A8-7976-C24F-B54F-D70922B8A185}" type="slidenum">
              <a:rPr lang="en-US" smtClean="0"/>
              <a:t>11</a:t>
            </a:fld>
            <a:endParaRPr lang="en-US"/>
          </a:p>
        </p:txBody>
      </p:sp>
    </p:spTree>
    <p:extLst>
      <p:ext uri="{BB962C8B-B14F-4D97-AF65-F5344CB8AC3E}">
        <p14:creationId xmlns:p14="http://schemas.microsoft.com/office/powerpoint/2010/main" val="230913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21C3E-2A3C-094C-8A57-06CECDAD7D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D0FA2F-B26A-4D4E-862D-47A2BB3504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13CB5B5-9A5F-C243-BF1F-0CB4C38BD086}"/>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a:extLst>
              <a:ext uri="{FF2B5EF4-FFF2-40B4-BE49-F238E27FC236}">
                <a16:creationId xmlns:a16="http://schemas.microsoft.com/office/drawing/2014/main" xmlns="" id="{09CEE2A1-8B3F-9245-BEB2-7CB65CC6169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131FE08A-A8C2-1A4A-A0BE-09E18C5C589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2944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81A787-BA08-DF46-B55C-D8C37D5BCC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4AFE78B-6F19-EB49-8A2A-B95F124FB42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7C0D148-F603-834C-8DC3-BFC37321600F}"/>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a:extLst>
              <a:ext uri="{FF2B5EF4-FFF2-40B4-BE49-F238E27FC236}">
                <a16:creationId xmlns:a16="http://schemas.microsoft.com/office/drawing/2014/main" xmlns="" id="{29915015-83FD-974A-A1D7-9FF3486972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99065736-16EB-E747-BB79-A1A03B88231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214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49355D2-C658-7047-BE62-D1C4CFBDC6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2E0A40D-9B5A-7841-BAF2-8E631D99A1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D6B914-5D11-C349-84E7-A5565E82F336}"/>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a:extLst>
              <a:ext uri="{FF2B5EF4-FFF2-40B4-BE49-F238E27FC236}">
                <a16:creationId xmlns:a16="http://schemas.microsoft.com/office/drawing/2014/main" xmlns="" id="{DD39097A-59B1-7343-9992-916BB6DF3E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842E41AA-4750-C146-91BE-82A10F1A207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3619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59925-296B-3A4C-A7CE-4EC02A7199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D926F9-511F-6C4C-B227-218A094AFD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2A87601-A81B-B549-B61B-CAB61BDBDE9D}"/>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a:extLst>
              <a:ext uri="{FF2B5EF4-FFF2-40B4-BE49-F238E27FC236}">
                <a16:creationId xmlns:a16="http://schemas.microsoft.com/office/drawing/2014/main" xmlns="" id="{A6CD484A-2471-C944-B2B2-A05C9F82627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E56D859B-A55D-8449-A650-242A6582E5E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3351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2B110A-C2FF-4E4B-A78E-D23FA8BF47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6D033D3-0AC4-3943-A884-814CA25530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CC638808-2AA2-1049-B99C-8BD798CC1056}"/>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5" name="Footer Placeholder 4">
            <a:extLst>
              <a:ext uri="{FF2B5EF4-FFF2-40B4-BE49-F238E27FC236}">
                <a16:creationId xmlns:a16="http://schemas.microsoft.com/office/drawing/2014/main" xmlns="" id="{B49CC210-AD4C-EA4F-8A6F-11FC7BE4CE7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xmlns="" id="{61FEAA5B-7CDB-5848-954C-DF010751C7A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93378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25846A-A413-5841-8AF2-2817F6396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94624D-91B9-A547-A804-A24EE6647F5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BA1E5CF-00B9-8F4A-BFD3-5F0DF14BC61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527E3BE-0D0E-9042-9C01-A28BC39A9EA0}"/>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6" name="Footer Placeholder 5">
            <a:extLst>
              <a:ext uri="{FF2B5EF4-FFF2-40B4-BE49-F238E27FC236}">
                <a16:creationId xmlns:a16="http://schemas.microsoft.com/office/drawing/2014/main" xmlns="" id="{60CECA87-C4A2-744B-A980-D584C35B7F3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D7A3269E-A424-9E46-A448-ED8BE2F0661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31245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EA8B1E-1402-054C-A8E8-3CCE0EE69F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6F8A1DA7-5B29-8843-8055-3B6DC66CB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941B4FE-16F7-A944-999F-5AB29DBA19E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7AC43D5-6F95-0E40-B627-E74595F8E1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02F2E22-1ED3-E045-94BF-DFCA8E1497C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07D9C5C-E834-064C-972F-233BB9483510}"/>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8" name="Footer Placeholder 7">
            <a:extLst>
              <a:ext uri="{FF2B5EF4-FFF2-40B4-BE49-F238E27FC236}">
                <a16:creationId xmlns:a16="http://schemas.microsoft.com/office/drawing/2014/main" xmlns="" id="{8A35FE1B-CDEA-834B-8C20-6D26B7DC6FF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xmlns="" id="{149F88FF-DAE3-A649-9522-2728C008F6F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6593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589F3B-6F24-3746-BCA5-7FF4308A9F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C9EE81-6D7F-6346-BC98-D354B82F399F}"/>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4" name="Footer Placeholder 3">
            <a:extLst>
              <a:ext uri="{FF2B5EF4-FFF2-40B4-BE49-F238E27FC236}">
                <a16:creationId xmlns:a16="http://schemas.microsoft.com/office/drawing/2014/main" xmlns="" id="{BCF48449-A9DC-B046-92CB-07DF255A717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xmlns="" id="{23010D55-2E39-2945-8B37-A396AB93FDA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3071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60A3924-370D-364C-A410-5FCB9A1F36E2}"/>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3" name="Footer Placeholder 2">
            <a:extLst>
              <a:ext uri="{FF2B5EF4-FFF2-40B4-BE49-F238E27FC236}">
                <a16:creationId xmlns:a16="http://schemas.microsoft.com/office/drawing/2014/main" xmlns="" id="{B2042046-ADC0-6C4B-8FB2-B118CD3FB15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xmlns="" id="{C59292F9-ACBD-4144-BD31-4095731BC0A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76906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95FF3B-9BF8-4B46-884E-305F479D1E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4668F348-7043-4D4E-92C5-654C68B17F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67E8029-4261-3B4C-BC49-02E03A0C0E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8F33D61-CCAA-994E-8487-D8752D5BD10E}"/>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6" name="Footer Placeholder 5">
            <a:extLst>
              <a:ext uri="{FF2B5EF4-FFF2-40B4-BE49-F238E27FC236}">
                <a16:creationId xmlns:a16="http://schemas.microsoft.com/office/drawing/2014/main" xmlns="" id="{8535D865-5AAC-B54B-A176-A89DB7C5B9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C669EAA-69CF-D14D-A879-73C3EA9C56F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95627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1DAE6B-D74F-D949-815E-756BE795DA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615DC00-862C-8240-96E7-B2F4F5C5C2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AA0141-C0A0-CD43-920C-1EBD7D3AC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1D09DC2-1D15-644A-9E9E-8E52EB402A55}"/>
              </a:ext>
            </a:extLst>
          </p:cNvPr>
          <p:cNvSpPr>
            <a:spLocks noGrp="1"/>
          </p:cNvSpPr>
          <p:nvPr>
            <p:ph type="dt" sz="half" idx="10"/>
          </p:nvPr>
        </p:nvSpPr>
        <p:spPr/>
        <p:txBody>
          <a:bodyPr/>
          <a:lstStyle/>
          <a:p>
            <a:fld id="{B61BEF0D-F0BB-DE4B-95CE-6DB70DBA9567}" type="datetimeFigureOut">
              <a:rPr lang="en-US" smtClean="0"/>
              <a:pPr/>
              <a:t>9/29/2020</a:t>
            </a:fld>
            <a:endParaRPr lang="en-US" dirty="0"/>
          </a:p>
        </p:txBody>
      </p:sp>
      <p:sp>
        <p:nvSpPr>
          <p:cNvPr id="6" name="Footer Placeholder 5">
            <a:extLst>
              <a:ext uri="{FF2B5EF4-FFF2-40B4-BE49-F238E27FC236}">
                <a16:creationId xmlns:a16="http://schemas.microsoft.com/office/drawing/2014/main" xmlns="" id="{73C1111C-D18C-A24C-A5FB-3898FCCAE0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03E06F47-B152-B443-B7BA-8139C8B5CEB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2255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2000">
              <a:schemeClr val="accent1">
                <a:lumMod val="45000"/>
                <a:lumOff val="55000"/>
              </a:schemeClr>
            </a:gs>
            <a:gs pos="32000">
              <a:schemeClr val="accent1">
                <a:lumMod val="45000"/>
                <a:lumOff val="55000"/>
              </a:schemeClr>
            </a:gs>
            <a:gs pos="45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E112CBA-6F41-8A44-9A78-2EE059ADD0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DF6435B-283C-8249-A0B9-7E65982C8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99886E9-1A2D-0A48-ACB5-C52D2571D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9/29/2020</a:t>
            </a:fld>
            <a:endParaRPr lang="en-US" dirty="0"/>
          </a:p>
        </p:txBody>
      </p:sp>
      <p:sp>
        <p:nvSpPr>
          <p:cNvPr id="5" name="Footer Placeholder 4">
            <a:extLst>
              <a:ext uri="{FF2B5EF4-FFF2-40B4-BE49-F238E27FC236}">
                <a16:creationId xmlns:a16="http://schemas.microsoft.com/office/drawing/2014/main" xmlns="" id="{2E7CBA84-1BA7-D542-9EA4-97913251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xmlns="" id="{8CF2B1FC-82D2-704B-8E6E-3C8CEB862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754369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jpeg"/><Relationship Id="rId12" Type="http://schemas.openxmlformats.org/officeDocument/2006/relationships/image" Target="../media/image8.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11" Type="http://schemas.openxmlformats.org/officeDocument/2006/relationships/image" Target="../media/image7.jpg"/><Relationship Id="rId5" Type="http://schemas.openxmlformats.org/officeDocument/2006/relationships/image" Target="../media/image1.tiff"/><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46.png"/><Relationship Id="rId12" Type="http://schemas.openxmlformats.org/officeDocument/2006/relationships/image" Target="../media/image48.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5.jpeg"/><Relationship Id="rId11" Type="http://schemas.openxmlformats.org/officeDocument/2006/relationships/image" Target="../media/image47.png"/><Relationship Id="rId5" Type="http://schemas.openxmlformats.org/officeDocument/2006/relationships/image" Target="../media/image44.png"/><Relationship Id="rId10" Type="http://schemas.openxmlformats.org/officeDocument/2006/relationships/image" Target="../media/image20.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hyperlink" Target="https://www.henleaze-inf.bristol.sch.uk/?page_id=697" TargetMode="External"/><Relationship Id="rId4" Type="http://schemas.openxmlformats.org/officeDocument/2006/relationships/image" Target="../media/image49.jp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0" Type="http://schemas.openxmlformats.org/officeDocument/2006/relationships/image" Target="../media/image12.jpg"/><Relationship Id="rId4" Type="http://schemas.openxmlformats.org/officeDocument/2006/relationships/notesSlide" Target="../notesSlides/notesSlide3.xml"/><Relationship Id="rId9"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2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xml"/><Relationship Id="rId7" Type="http://schemas.openxmlformats.org/officeDocument/2006/relationships/image" Target="../media/image23.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28.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slideLayout" Target="../slideLayouts/slideLayout7.xml"/><Relationship Id="rId7" Type="http://schemas.openxmlformats.org/officeDocument/2006/relationships/image" Target="../media/image32.jp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1.jpg"/><Relationship Id="rId5" Type="http://schemas.openxmlformats.org/officeDocument/2006/relationships/image" Target="../media/image30.png"/><Relationship Id="rId10" Type="http://schemas.openxmlformats.org/officeDocument/2006/relationships/image" Target="../media/image20.png"/><Relationship Id="rId4" Type="http://schemas.openxmlformats.org/officeDocument/2006/relationships/image" Target="../media/image29.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6.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g"/><Relationship Id="rId5" Type="http://schemas.openxmlformats.org/officeDocument/2006/relationships/image" Target="../media/image35.jpg"/><Relationship Id="rId4" Type="http://schemas.openxmlformats.org/officeDocument/2006/relationships/image" Target="../media/image34.png"/><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39.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8.jp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notesSlide" Target="../notesSlides/notesSlide5.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C40E768-5597-9F4B-AD85-F6F59B9FA239}"/>
              </a:ext>
            </a:extLst>
          </p:cNvPr>
          <p:cNvPicPr>
            <a:picLocks noChangeAspect="1"/>
          </p:cNvPicPr>
          <p:nvPr/>
        </p:nvPicPr>
        <p:blipFill>
          <a:blip r:embed="rId5"/>
          <a:stretch>
            <a:fillRect/>
          </a:stretch>
        </p:blipFill>
        <p:spPr>
          <a:xfrm>
            <a:off x="8399350" y="2869217"/>
            <a:ext cx="2059897" cy="1538565"/>
          </a:xfrm>
          <a:prstGeom prst="rect">
            <a:avLst/>
          </a:prstGeom>
        </p:spPr>
      </p:pic>
      <p:pic>
        <p:nvPicPr>
          <p:cNvPr id="6" name="Picture 4" descr="C:\Users\teacher\Pictures\2019-02-14\1056.JPG">
            <a:extLst>
              <a:ext uri="{FF2B5EF4-FFF2-40B4-BE49-F238E27FC236}">
                <a16:creationId xmlns:a16="http://schemas.microsoft.com/office/drawing/2014/main" xmlns="" id="{C818AB6B-19A6-954D-BA16-CC67B7D3B72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20643"/>
          <a:stretch/>
        </p:blipFill>
        <p:spPr bwMode="auto">
          <a:xfrm>
            <a:off x="9275969" y="845657"/>
            <a:ext cx="1972931" cy="185693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teacher\Pictures\2019-02-14\1055.JPG">
            <a:extLst>
              <a:ext uri="{FF2B5EF4-FFF2-40B4-BE49-F238E27FC236}">
                <a16:creationId xmlns:a16="http://schemas.microsoft.com/office/drawing/2014/main" xmlns="" id="{3C4CE5D7-631A-FD4C-BCCD-D7D1E66283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99324" y="5144746"/>
            <a:ext cx="2106094" cy="157307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
            <a:extLst>
              <a:ext uri="{FF2B5EF4-FFF2-40B4-BE49-F238E27FC236}">
                <a16:creationId xmlns:a16="http://schemas.microsoft.com/office/drawing/2014/main" xmlns="" id="{4FF693F0-2114-41C1-B29A-ED46AB4DE8B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57631" y="960563"/>
            <a:ext cx="2217150" cy="2218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xmlns="" id="{BE346853-5CDA-4A8D-BB7F-FBA7B725EC36}"/>
              </a:ext>
            </a:extLst>
          </p:cNvPr>
          <p:cNvPicPr>
            <a:picLocks noChangeAspect="1"/>
          </p:cNvPicPr>
          <p:nvPr/>
        </p:nvPicPr>
        <p:blipFill>
          <a:blip r:embed="rId9"/>
          <a:stretch>
            <a:fillRect/>
          </a:stretch>
        </p:blipFill>
        <p:spPr>
          <a:xfrm>
            <a:off x="4791104" y="180581"/>
            <a:ext cx="2609791" cy="1330152"/>
          </a:xfrm>
          <a:prstGeom prst="rect">
            <a:avLst/>
          </a:prstGeom>
        </p:spPr>
      </p:pic>
      <p:pic>
        <p:nvPicPr>
          <p:cNvPr id="3" name="Picture 2">
            <a:extLst>
              <a:ext uri="{FF2B5EF4-FFF2-40B4-BE49-F238E27FC236}">
                <a16:creationId xmlns:a16="http://schemas.microsoft.com/office/drawing/2014/main" xmlns="" id="{19486287-9C70-42CB-B79C-4963E4038646}"/>
              </a:ext>
            </a:extLst>
          </p:cNvPr>
          <p:cNvPicPr>
            <a:picLocks noChangeAspect="1"/>
          </p:cNvPicPr>
          <p:nvPr/>
        </p:nvPicPr>
        <p:blipFill>
          <a:blip r:embed="rId10"/>
          <a:stretch>
            <a:fillRect/>
          </a:stretch>
        </p:blipFill>
        <p:spPr>
          <a:xfrm>
            <a:off x="8818769" y="4701748"/>
            <a:ext cx="2745238" cy="2058929"/>
          </a:xfrm>
          <a:prstGeom prst="rect">
            <a:avLst/>
          </a:prstGeom>
        </p:spPr>
      </p:pic>
      <p:pic>
        <p:nvPicPr>
          <p:cNvPr id="11" name="Picture 10">
            <a:extLst>
              <a:ext uri="{FF2B5EF4-FFF2-40B4-BE49-F238E27FC236}">
                <a16:creationId xmlns:a16="http://schemas.microsoft.com/office/drawing/2014/main" xmlns="" id="{A1D03CD6-3FCD-4717-B40D-06D7A63D8968}"/>
              </a:ext>
            </a:extLst>
          </p:cNvPr>
          <p:cNvPicPr>
            <a:picLocks noChangeAspect="1"/>
          </p:cNvPicPr>
          <p:nvPr/>
        </p:nvPicPr>
        <p:blipFill>
          <a:blip r:embed="rId11"/>
          <a:stretch>
            <a:fillRect/>
          </a:stretch>
        </p:blipFill>
        <p:spPr>
          <a:xfrm rot="5400000">
            <a:off x="29164" y="3613246"/>
            <a:ext cx="2148540" cy="1611405"/>
          </a:xfrm>
          <a:prstGeom prst="rect">
            <a:avLst/>
          </a:prstGeom>
        </p:spPr>
      </p:pic>
      <p:pic>
        <p:nvPicPr>
          <p:cNvPr id="1026" name="Picture 2" descr="https://lh4.googleusercontent.com/GNsEcUaZA3vgEL6RQo6-ImPWeRwxBqtitykB9oQpYGW89n6GNUNutY4Z32K-w9ZZveGLM-A2-AMZD8hm0TRm4EkWwHPtC1fBskmbbeVjkJKW20gS2nq1I5_pq7zPan3rQnwOUjM">
            <a:extLst>
              <a:ext uri="{FF2B5EF4-FFF2-40B4-BE49-F238E27FC236}">
                <a16:creationId xmlns:a16="http://schemas.microsoft.com/office/drawing/2014/main" xmlns="" id="{C6816F7A-CC15-4268-9EEA-2764DFE7A4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41280" y="1760145"/>
            <a:ext cx="3709437" cy="3709437"/>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1">
            <a:hlinkClick r:id="" action="ppaction://media"/>
            <a:extLst>
              <a:ext uri="{FF2B5EF4-FFF2-40B4-BE49-F238E27FC236}">
                <a16:creationId xmlns:a16="http://schemas.microsoft.com/office/drawing/2014/main" xmlns="" id="{25D755E6-CE8B-4793-9EAE-13EB58746DA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97731" y="324000"/>
            <a:ext cx="609600" cy="609600"/>
          </a:xfrm>
          <a:prstGeom prst="rect">
            <a:avLst/>
          </a:prstGeom>
        </p:spPr>
      </p:pic>
    </p:spTree>
    <p:extLst>
      <p:ext uri="{BB962C8B-B14F-4D97-AF65-F5344CB8AC3E}">
        <p14:creationId xmlns:p14="http://schemas.microsoft.com/office/powerpoint/2010/main" val="405028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A51316-0802-4BC4-A72E-BB43DC3CE251}"/>
              </a:ext>
            </a:extLst>
          </p:cNvPr>
          <p:cNvSpPr>
            <a:spLocks noGrp="1"/>
          </p:cNvSpPr>
          <p:nvPr>
            <p:ph type="title"/>
          </p:nvPr>
        </p:nvSpPr>
        <p:spPr>
          <a:xfrm>
            <a:off x="999375" y="173446"/>
            <a:ext cx="10515600" cy="1325563"/>
          </a:xfrm>
        </p:spPr>
        <p:txBody>
          <a:bodyPr/>
          <a:lstStyle/>
          <a:p>
            <a:r>
              <a:rPr lang="en-GB" dirty="0">
                <a:solidFill>
                  <a:srgbClr val="0070C0"/>
                </a:solidFill>
              </a:rPr>
              <a:t>Lunchtime Experience</a:t>
            </a:r>
          </a:p>
        </p:txBody>
      </p:sp>
      <p:pic>
        <p:nvPicPr>
          <p:cNvPr id="4" name="Content Placeholder 3">
            <a:extLst>
              <a:ext uri="{FF2B5EF4-FFF2-40B4-BE49-F238E27FC236}">
                <a16:creationId xmlns:a16="http://schemas.microsoft.com/office/drawing/2014/main" xmlns="" id="{9ADED6BF-93F4-4303-8F28-E217F722FBF0}"/>
              </a:ext>
            </a:extLst>
          </p:cNvPr>
          <p:cNvPicPr>
            <a:picLocks noGrp="1" noChangeAspect="1"/>
          </p:cNvPicPr>
          <p:nvPr>
            <p:ph idx="1"/>
          </p:nvPr>
        </p:nvPicPr>
        <p:blipFill>
          <a:blip r:embed="rId4"/>
          <a:stretch>
            <a:fillRect/>
          </a:stretch>
        </p:blipFill>
        <p:spPr>
          <a:xfrm>
            <a:off x="6257175" y="1347701"/>
            <a:ext cx="4734381" cy="3550786"/>
          </a:xfrm>
          <a:prstGeom prst="rect">
            <a:avLst/>
          </a:prstGeom>
        </p:spPr>
      </p:pic>
      <p:pic>
        <p:nvPicPr>
          <p:cNvPr id="5" name="Picture 4">
            <a:extLst>
              <a:ext uri="{FF2B5EF4-FFF2-40B4-BE49-F238E27FC236}">
                <a16:creationId xmlns:a16="http://schemas.microsoft.com/office/drawing/2014/main" xmlns="" id="{542C19A0-0E5E-4C9A-8BCE-990E2151DCDB}"/>
              </a:ext>
            </a:extLst>
          </p:cNvPr>
          <p:cNvPicPr>
            <a:picLocks noChangeAspect="1"/>
          </p:cNvPicPr>
          <p:nvPr/>
        </p:nvPicPr>
        <p:blipFill>
          <a:blip r:embed="rId5"/>
          <a:stretch>
            <a:fillRect/>
          </a:stretch>
        </p:blipFill>
        <p:spPr>
          <a:xfrm>
            <a:off x="438834" y="1741462"/>
            <a:ext cx="4209366" cy="3157025"/>
          </a:xfrm>
          <a:prstGeom prst="rect">
            <a:avLst/>
          </a:prstGeom>
        </p:spPr>
      </p:pic>
      <p:pic>
        <p:nvPicPr>
          <p:cNvPr id="3" name="Picture 2">
            <a:extLst>
              <a:ext uri="{FF2B5EF4-FFF2-40B4-BE49-F238E27FC236}">
                <a16:creationId xmlns:a16="http://schemas.microsoft.com/office/drawing/2014/main" xmlns="" id="{5DD53EAA-78F2-4884-A5F9-585F873DE6CF}"/>
              </a:ext>
            </a:extLst>
          </p:cNvPr>
          <p:cNvPicPr>
            <a:picLocks noChangeAspect="1"/>
          </p:cNvPicPr>
          <p:nvPr/>
        </p:nvPicPr>
        <p:blipFill>
          <a:blip r:embed="rId6"/>
          <a:stretch>
            <a:fillRect/>
          </a:stretch>
        </p:blipFill>
        <p:spPr>
          <a:xfrm>
            <a:off x="4479387" y="5061744"/>
            <a:ext cx="2895600" cy="1543050"/>
          </a:xfrm>
          <a:prstGeom prst="rect">
            <a:avLst/>
          </a:prstGeom>
        </p:spPr>
      </p:pic>
      <p:pic>
        <p:nvPicPr>
          <p:cNvPr id="7" name="Picture 6">
            <a:extLst>
              <a:ext uri="{FF2B5EF4-FFF2-40B4-BE49-F238E27FC236}">
                <a16:creationId xmlns:a16="http://schemas.microsoft.com/office/drawing/2014/main" xmlns="" id="{1F9B2EA5-1C9D-44B8-8CF0-E8B7749B76B6}"/>
              </a:ext>
            </a:extLst>
          </p:cNvPr>
          <p:cNvPicPr>
            <a:picLocks noChangeAspect="1"/>
          </p:cNvPicPr>
          <p:nvPr/>
        </p:nvPicPr>
        <p:blipFill rotWithShape="1">
          <a:blip r:embed="rId7"/>
          <a:srcRect l="1833" r="62436"/>
          <a:stretch/>
        </p:blipFill>
        <p:spPr>
          <a:xfrm>
            <a:off x="11044310" y="224160"/>
            <a:ext cx="741862" cy="1224136"/>
          </a:xfrm>
          <a:prstGeom prst="rect">
            <a:avLst/>
          </a:prstGeom>
        </p:spPr>
      </p:pic>
      <p:pic>
        <p:nvPicPr>
          <p:cNvPr id="8" name="Slide 10">
            <a:hlinkClick r:id="" action="ppaction://media"/>
            <a:extLst>
              <a:ext uri="{FF2B5EF4-FFF2-40B4-BE49-F238E27FC236}">
                <a16:creationId xmlns:a16="http://schemas.microsoft.com/office/drawing/2014/main" xmlns="" id="{BF0BAFBA-A344-46F8-BFAF-DCD9D61302B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8529" y="409136"/>
            <a:ext cx="609600" cy="609600"/>
          </a:xfrm>
          <a:prstGeom prst="rect">
            <a:avLst/>
          </a:prstGeom>
        </p:spPr>
      </p:pic>
    </p:spTree>
    <p:extLst>
      <p:ext uri="{BB962C8B-B14F-4D97-AF65-F5344CB8AC3E}">
        <p14:creationId xmlns:p14="http://schemas.microsoft.com/office/powerpoint/2010/main" val="22098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5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CD4E3A-A013-E24A-A566-5C9159543917}"/>
              </a:ext>
            </a:extLst>
          </p:cNvPr>
          <p:cNvSpPr>
            <a:spLocks noGrp="1"/>
          </p:cNvSpPr>
          <p:nvPr>
            <p:ph type="title"/>
          </p:nvPr>
        </p:nvSpPr>
        <p:spPr>
          <a:xfrm>
            <a:off x="838200" y="189241"/>
            <a:ext cx="10515600" cy="1325563"/>
          </a:xfrm>
        </p:spPr>
        <p:txBody>
          <a:bodyPr/>
          <a:lstStyle/>
          <a:p>
            <a:r>
              <a:rPr lang="en-US" dirty="0">
                <a:solidFill>
                  <a:srgbClr val="0070C0"/>
                </a:solidFill>
              </a:rPr>
              <a:t>Extra-Curricular Opportunities</a:t>
            </a:r>
          </a:p>
        </p:txBody>
      </p:sp>
      <p:sp>
        <p:nvSpPr>
          <p:cNvPr id="3" name="Content Placeholder 2">
            <a:extLst>
              <a:ext uri="{FF2B5EF4-FFF2-40B4-BE49-F238E27FC236}">
                <a16:creationId xmlns:a16="http://schemas.microsoft.com/office/drawing/2014/main" xmlns="" id="{6B44E05D-5506-B14E-BA23-D95E7B54A072}"/>
              </a:ext>
            </a:extLst>
          </p:cNvPr>
          <p:cNvSpPr>
            <a:spLocks noGrp="1"/>
          </p:cNvSpPr>
          <p:nvPr>
            <p:ph idx="1"/>
          </p:nvPr>
        </p:nvSpPr>
        <p:spPr>
          <a:xfrm>
            <a:off x="838200" y="1621496"/>
            <a:ext cx="8915400" cy="4593077"/>
          </a:xfrm>
        </p:spPr>
        <p:txBody>
          <a:bodyPr>
            <a:normAutofit fontScale="47500" lnSpcReduction="20000"/>
          </a:bodyPr>
          <a:lstStyle/>
          <a:p>
            <a:pPr marL="0" indent="0">
              <a:buNone/>
            </a:pPr>
            <a:r>
              <a:rPr lang="en-US" sz="3600" b="1" dirty="0"/>
              <a:t>Clubs:</a:t>
            </a:r>
          </a:p>
          <a:p>
            <a:pPr marL="0" indent="0">
              <a:buNone/>
            </a:pPr>
            <a:r>
              <a:rPr lang="en-US" sz="3600" dirty="0"/>
              <a:t>Ali’s Get dancing</a:t>
            </a:r>
          </a:p>
          <a:p>
            <a:pPr marL="0" indent="0">
              <a:buNone/>
            </a:pPr>
            <a:r>
              <a:rPr lang="en-US" sz="3600" dirty="0"/>
              <a:t>Shine Sports</a:t>
            </a:r>
          </a:p>
          <a:p>
            <a:pPr marL="0" indent="0">
              <a:buNone/>
            </a:pPr>
            <a:r>
              <a:rPr lang="en-US" sz="3600" dirty="0"/>
              <a:t>Forest School</a:t>
            </a:r>
          </a:p>
          <a:p>
            <a:pPr marL="0" indent="0">
              <a:buNone/>
            </a:pPr>
            <a:r>
              <a:rPr lang="en-US" sz="3600" dirty="0"/>
              <a:t>French Club</a:t>
            </a:r>
          </a:p>
          <a:p>
            <a:pPr marL="0" indent="0">
              <a:buNone/>
            </a:pPr>
            <a:r>
              <a:rPr lang="en-US" sz="3600" dirty="0"/>
              <a:t>Breakfast club</a:t>
            </a:r>
          </a:p>
          <a:p>
            <a:pPr marL="0" indent="0">
              <a:buNone/>
            </a:pPr>
            <a:r>
              <a:rPr lang="en-US" sz="3600" dirty="0"/>
              <a:t>School’s Out</a:t>
            </a:r>
          </a:p>
          <a:p>
            <a:pPr marL="0" indent="0">
              <a:buNone/>
            </a:pPr>
            <a:r>
              <a:rPr lang="en-US" sz="3600" dirty="0"/>
              <a:t>Piano Lessons</a:t>
            </a:r>
          </a:p>
          <a:p>
            <a:pPr marL="0" indent="0">
              <a:buNone/>
            </a:pPr>
            <a:r>
              <a:rPr lang="en-US" sz="3600" b="1" dirty="0"/>
              <a:t>Enrichment:</a:t>
            </a:r>
          </a:p>
          <a:p>
            <a:pPr marL="0" indent="0">
              <a:buNone/>
            </a:pPr>
            <a:r>
              <a:rPr lang="en-US" sz="3600" dirty="0"/>
              <a:t>Wow days</a:t>
            </a:r>
          </a:p>
          <a:p>
            <a:pPr marL="0" indent="0">
              <a:buNone/>
            </a:pPr>
            <a:r>
              <a:rPr lang="en-US" sz="3600" dirty="0"/>
              <a:t>Educational Visits</a:t>
            </a:r>
          </a:p>
          <a:p>
            <a:pPr marL="0" indent="0">
              <a:buNone/>
            </a:pPr>
            <a:r>
              <a:rPr lang="en-US" sz="3600" dirty="0"/>
              <a:t>Inter-school events</a:t>
            </a:r>
          </a:p>
          <a:p>
            <a:pPr marL="0" indent="0">
              <a:buNone/>
            </a:pPr>
            <a:r>
              <a:rPr lang="en-US" sz="3600" dirty="0"/>
              <a:t>School Theatre Productions</a:t>
            </a:r>
          </a:p>
          <a:p>
            <a:pPr marL="0" indent="0">
              <a:buNone/>
            </a:pPr>
            <a:r>
              <a:rPr lang="en-US" sz="3600" dirty="0"/>
              <a:t>Our in-house productions</a:t>
            </a:r>
          </a:p>
          <a:p>
            <a:pPr marL="0" indent="0">
              <a:buNone/>
            </a:pPr>
            <a:endParaRPr lang="en-US" dirty="0"/>
          </a:p>
          <a:p>
            <a:pPr marL="0" indent="0">
              <a:buNone/>
            </a:pPr>
            <a:endParaRPr lang="en-US" sz="2800" dirty="0"/>
          </a:p>
          <a:p>
            <a:endParaRPr lang="en-US" dirty="0"/>
          </a:p>
          <a:p>
            <a:endParaRPr lang="en-US" dirty="0"/>
          </a:p>
        </p:txBody>
      </p:sp>
      <p:pic>
        <p:nvPicPr>
          <p:cNvPr id="4" name="Picture 3">
            <a:extLst>
              <a:ext uri="{FF2B5EF4-FFF2-40B4-BE49-F238E27FC236}">
                <a16:creationId xmlns:a16="http://schemas.microsoft.com/office/drawing/2014/main" xmlns="" id="{89EB78C5-3045-514D-80DC-D06B0952A38C}"/>
              </a:ext>
            </a:extLst>
          </p:cNvPr>
          <p:cNvPicPr>
            <a:picLocks noChangeAspect="1"/>
          </p:cNvPicPr>
          <p:nvPr/>
        </p:nvPicPr>
        <p:blipFill>
          <a:blip r:embed="rId5"/>
          <a:stretch>
            <a:fillRect/>
          </a:stretch>
        </p:blipFill>
        <p:spPr>
          <a:xfrm>
            <a:off x="8666330" y="1743443"/>
            <a:ext cx="1771651" cy="2007188"/>
          </a:xfrm>
          <a:prstGeom prst="rect">
            <a:avLst/>
          </a:prstGeom>
        </p:spPr>
      </p:pic>
      <p:pic>
        <p:nvPicPr>
          <p:cNvPr id="3074" name="Picture 2" descr="Henleaze After School Club | Hideaway Forest School | Bristol">
            <a:extLst>
              <a:ext uri="{FF2B5EF4-FFF2-40B4-BE49-F238E27FC236}">
                <a16:creationId xmlns:a16="http://schemas.microsoft.com/office/drawing/2014/main" xmlns="" id="{D16C7B38-D33D-4ECF-8266-504D3F9B65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7049" y="4201537"/>
            <a:ext cx="21717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B8BCA911-1A3B-4E05-BDFE-2BF2E8D8FC8F}"/>
              </a:ext>
            </a:extLst>
          </p:cNvPr>
          <p:cNvPicPr/>
          <p:nvPr/>
        </p:nvPicPr>
        <p:blipFill>
          <a:blip r:embed="rId7">
            <a:extLst>
              <a:ext uri="{BEBA8EAE-BF5A-486C-A8C5-ECC9F3942E4B}">
                <a14:imgProps xmlns:a14="http://schemas.microsoft.com/office/drawing/2010/main">
                  <a14:imgLayer r:embed="rId8">
                    <a14:imgEffect>
                      <a14:backgroundRemoval t="9645" b="92893" l="6731" r="89904">
                        <a14:foregroundMark x1="12981" y1="34010" x2="8101" y2="54222"/>
                        <a14:foregroundMark x1="12363" y1="69733" x2="19231" y2="81726"/>
                        <a14:foregroundMark x1="19231" y1="81726" x2="42788" y2="93401"/>
                        <a14:foregroundMark x1="42788" y1="93401" x2="43269" y2="93401"/>
                        <a14:foregroundMark x1="36538" y1="15228" x2="61538" y2="16244"/>
                        <a14:foregroundMark x1="61538" y1="16244" x2="66346" y2="19797"/>
                        <a14:backgroundMark x1="6731" y1="54315" x2="7692" y2="70051"/>
                      </a14:backgroundRemoval>
                    </a14:imgEffect>
                  </a14:imgLayer>
                </a14:imgProps>
              </a:ext>
            </a:extLst>
          </a:blip>
          <a:stretch>
            <a:fillRect/>
          </a:stretch>
        </p:blipFill>
        <p:spPr>
          <a:xfrm>
            <a:off x="4346946" y="1234423"/>
            <a:ext cx="1981200" cy="1876425"/>
          </a:xfrm>
          <a:prstGeom prst="rect">
            <a:avLst/>
          </a:prstGeom>
        </p:spPr>
      </p:pic>
      <p:pic>
        <p:nvPicPr>
          <p:cNvPr id="5" name="Slide 11">
            <a:hlinkClick r:id="" action="ppaction://media"/>
            <a:extLst>
              <a:ext uri="{FF2B5EF4-FFF2-40B4-BE49-F238E27FC236}">
                <a16:creationId xmlns:a16="http://schemas.microsoft.com/office/drawing/2014/main" xmlns="" id="{1F82CCB6-6EDF-46BC-A5B0-E26FE98BF00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28600" y="433546"/>
            <a:ext cx="609600" cy="609600"/>
          </a:xfrm>
          <a:prstGeom prst="rect">
            <a:avLst/>
          </a:prstGeom>
        </p:spPr>
      </p:pic>
      <p:pic>
        <p:nvPicPr>
          <p:cNvPr id="8" name="Picture 7">
            <a:extLst>
              <a:ext uri="{FF2B5EF4-FFF2-40B4-BE49-F238E27FC236}">
                <a16:creationId xmlns:a16="http://schemas.microsoft.com/office/drawing/2014/main" xmlns="" id="{525DE9E8-20BD-4659-A461-9B67BA69289C}"/>
              </a:ext>
            </a:extLst>
          </p:cNvPr>
          <p:cNvPicPr>
            <a:picLocks noChangeAspect="1"/>
          </p:cNvPicPr>
          <p:nvPr/>
        </p:nvPicPr>
        <p:blipFill rotWithShape="1">
          <a:blip r:embed="rId10"/>
          <a:srcRect l="1833" r="62436"/>
          <a:stretch/>
        </p:blipFill>
        <p:spPr>
          <a:xfrm>
            <a:off x="11024321" y="224160"/>
            <a:ext cx="741862" cy="1224136"/>
          </a:xfrm>
          <a:prstGeom prst="rect">
            <a:avLst/>
          </a:prstGeom>
        </p:spPr>
      </p:pic>
      <p:pic>
        <p:nvPicPr>
          <p:cNvPr id="7" name="Picture 6">
            <a:extLst>
              <a:ext uri="{FF2B5EF4-FFF2-40B4-BE49-F238E27FC236}">
                <a16:creationId xmlns:a16="http://schemas.microsoft.com/office/drawing/2014/main" xmlns="" id="{CACC1407-071F-41DC-9DB7-F0F99B7AB36A}"/>
              </a:ext>
            </a:extLst>
          </p:cNvPr>
          <p:cNvPicPr>
            <a:picLocks noChangeAspect="1"/>
          </p:cNvPicPr>
          <p:nvPr/>
        </p:nvPicPr>
        <p:blipFill>
          <a:blip r:embed="rId11"/>
          <a:stretch>
            <a:fillRect/>
          </a:stretch>
        </p:blipFill>
        <p:spPr>
          <a:xfrm>
            <a:off x="9216918" y="4543012"/>
            <a:ext cx="2178334" cy="2105025"/>
          </a:xfrm>
          <a:prstGeom prst="rect">
            <a:avLst/>
          </a:prstGeom>
        </p:spPr>
      </p:pic>
      <p:pic>
        <p:nvPicPr>
          <p:cNvPr id="10" name="Picture 9">
            <a:extLst>
              <a:ext uri="{FF2B5EF4-FFF2-40B4-BE49-F238E27FC236}">
                <a16:creationId xmlns:a16="http://schemas.microsoft.com/office/drawing/2014/main" xmlns="" id="{B9AA560B-30CF-4666-949E-5BC0AD0E5E31}"/>
              </a:ext>
            </a:extLst>
          </p:cNvPr>
          <p:cNvPicPr/>
          <p:nvPr/>
        </p:nvPicPr>
        <p:blipFill rotWithShape="1">
          <a:blip r:embed="rId12"/>
          <a:srcRect b="6123"/>
          <a:stretch/>
        </p:blipFill>
        <p:spPr bwMode="auto">
          <a:xfrm>
            <a:off x="6452727" y="2453623"/>
            <a:ext cx="1771650" cy="1314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3557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55F7DF4-FA85-4C05-A3F0-D40383A442EF}"/>
              </a:ext>
            </a:extLst>
          </p:cNvPr>
          <p:cNvSpPr>
            <a:spLocks noGrp="1"/>
          </p:cNvSpPr>
          <p:nvPr>
            <p:ph type="title"/>
          </p:nvPr>
        </p:nvSpPr>
        <p:spPr/>
        <p:txBody>
          <a:bodyPr/>
          <a:lstStyle/>
          <a:p>
            <a:r>
              <a:rPr lang="en-GB" dirty="0">
                <a:solidFill>
                  <a:srgbClr val="0070C0"/>
                </a:solidFill>
              </a:rPr>
              <a:t>School Tours</a:t>
            </a:r>
          </a:p>
        </p:txBody>
      </p:sp>
      <p:pic>
        <p:nvPicPr>
          <p:cNvPr id="9" name="Content Placeholder 8">
            <a:extLst>
              <a:ext uri="{FF2B5EF4-FFF2-40B4-BE49-F238E27FC236}">
                <a16:creationId xmlns:a16="http://schemas.microsoft.com/office/drawing/2014/main" xmlns="" id="{7C10DDF3-ACA5-48B4-BF5A-91D859CB2493}"/>
              </a:ext>
            </a:extLst>
          </p:cNvPr>
          <p:cNvPicPr>
            <a:picLocks noGrp="1" noChangeAspect="1"/>
          </p:cNvPicPr>
          <p:nvPr>
            <p:ph idx="1"/>
          </p:nvPr>
        </p:nvPicPr>
        <p:blipFill>
          <a:blip r:embed="rId4"/>
          <a:stretch>
            <a:fillRect/>
          </a:stretch>
        </p:blipFill>
        <p:spPr bwMode="auto">
          <a:xfrm>
            <a:off x="3132772" y="1534343"/>
            <a:ext cx="5926455" cy="44220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4E73D858-85E0-4B72-94F3-AE8AA82154C7}"/>
              </a:ext>
            </a:extLst>
          </p:cNvPr>
          <p:cNvSpPr txBox="1"/>
          <p:nvPr/>
        </p:nvSpPr>
        <p:spPr>
          <a:xfrm>
            <a:off x="9358972" y="6197844"/>
            <a:ext cx="3137095" cy="461665"/>
          </a:xfrm>
          <a:prstGeom prst="rect">
            <a:avLst/>
          </a:prstGeom>
          <a:noFill/>
        </p:spPr>
        <p:txBody>
          <a:bodyPr wrap="square" rtlCol="0">
            <a:spAutoFit/>
          </a:bodyPr>
          <a:lstStyle/>
          <a:p>
            <a:r>
              <a:rPr lang="en-GB" sz="2400" dirty="0"/>
              <a:t>Online Booking </a:t>
            </a:r>
            <a:r>
              <a:rPr lang="en-GB" sz="2400" dirty="0">
                <a:hlinkClick r:id="rId5"/>
              </a:rPr>
              <a:t>here</a:t>
            </a:r>
            <a:endParaRPr lang="en-GB" sz="2400" dirty="0"/>
          </a:p>
        </p:txBody>
      </p:sp>
      <p:pic>
        <p:nvPicPr>
          <p:cNvPr id="12" name="Slide 12">
            <a:hlinkClick r:id="" action="ppaction://media"/>
            <a:extLst>
              <a:ext uri="{FF2B5EF4-FFF2-40B4-BE49-F238E27FC236}">
                <a16:creationId xmlns:a16="http://schemas.microsoft.com/office/drawing/2014/main" xmlns="" id="{1EFFF47F-B7C7-423C-891D-733E6511CD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rot="10800000" flipH="1">
            <a:off x="228600" y="226256"/>
            <a:ext cx="609600" cy="609600"/>
          </a:xfrm>
          <a:prstGeom prst="rect">
            <a:avLst/>
          </a:prstGeom>
        </p:spPr>
      </p:pic>
    </p:spTree>
    <p:extLst>
      <p:ext uri="{BB962C8B-B14F-4D97-AF65-F5344CB8AC3E}">
        <p14:creationId xmlns:p14="http://schemas.microsoft.com/office/powerpoint/2010/main" val="1434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906DC8FF-7CD4-7A4F-A9CA-A1F3ACF4E7DA}"/>
              </a:ext>
            </a:extLst>
          </p:cNvPr>
          <p:cNvPicPr>
            <a:picLocks noChangeAspect="1"/>
          </p:cNvPicPr>
          <p:nvPr/>
        </p:nvPicPr>
        <p:blipFill>
          <a:blip r:embed="rId5"/>
          <a:stretch>
            <a:fillRect/>
          </a:stretch>
        </p:blipFill>
        <p:spPr>
          <a:xfrm>
            <a:off x="4252852" y="596394"/>
            <a:ext cx="3195698" cy="1628775"/>
          </a:xfrm>
          <a:prstGeom prst="rect">
            <a:avLst/>
          </a:prstGeom>
        </p:spPr>
      </p:pic>
      <p:sp>
        <p:nvSpPr>
          <p:cNvPr id="3" name="Subtitle 2">
            <a:extLst>
              <a:ext uri="{FF2B5EF4-FFF2-40B4-BE49-F238E27FC236}">
                <a16:creationId xmlns:a16="http://schemas.microsoft.com/office/drawing/2014/main" xmlns="" id="{39A4A23E-07E9-CF48-BB44-A68D17242E58}"/>
              </a:ext>
            </a:extLst>
          </p:cNvPr>
          <p:cNvSpPr>
            <a:spLocks noGrp="1"/>
          </p:cNvSpPr>
          <p:nvPr>
            <p:ph type="subTitle" idx="1"/>
          </p:nvPr>
        </p:nvSpPr>
        <p:spPr>
          <a:xfrm>
            <a:off x="1712351" y="2514600"/>
            <a:ext cx="8689976" cy="5143500"/>
          </a:xfrm>
        </p:spPr>
        <p:txBody>
          <a:bodyPr>
            <a:normAutofit/>
          </a:bodyPr>
          <a:lstStyle/>
          <a:p>
            <a:r>
              <a:rPr lang="en-US" sz="3600" dirty="0">
                <a:solidFill>
                  <a:srgbClr val="0070C0"/>
                </a:solidFill>
              </a:rPr>
              <a:t>Context:</a:t>
            </a:r>
          </a:p>
          <a:p>
            <a:r>
              <a:rPr lang="en-US" sz="3600" dirty="0">
                <a:solidFill>
                  <a:srgbClr val="0070C0"/>
                </a:solidFill>
              </a:rPr>
              <a:t>Local Authority maintained</a:t>
            </a:r>
          </a:p>
          <a:p>
            <a:r>
              <a:rPr lang="en-US" sz="3600" dirty="0">
                <a:solidFill>
                  <a:srgbClr val="0070C0"/>
                </a:solidFill>
              </a:rPr>
              <a:t>270 Pupils</a:t>
            </a:r>
          </a:p>
          <a:p>
            <a:r>
              <a:rPr lang="en-US" sz="3600" dirty="0">
                <a:solidFill>
                  <a:srgbClr val="0070C0"/>
                </a:solidFill>
              </a:rPr>
              <a:t>Shared Campus</a:t>
            </a:r>
          </a:p>
          <a:p>
            <a:r>
              <a:rPr lang="en-US" sz="3600" dirty="0">
                <a:solidFill>
                  <a:srgbClr val="0070C0"/>
                </a:solidFill>
              </a:rPr>
              <a:t>3 form entry</a:t>
            </a:r>
          </a:p>
          <a:p>
            <a:endParaRPr lang="en-US" sz="3600" dirty="0">
              <a:solidFill>
                <a:srgbClr val="0070C0"/>
              </a:solidFill>
            </a:endParaRPr>
          </a:p>
        </p:txBody>
      </p:sp>
      <p:pic>
        <p:nvPicPr>
          <p:cNvPr id="5" name="Picture 4">
            <a:extLst>
              <a:ext uri="{FF2B5EF4-FFF2-40B4-BE49-F238E27FC236}">
                <a16:creationId xmlns:a16="http://schemas.microsoft.com/office/drawing/2014/main" xmlns="" id="{A170F465-45CC-9B44-A7DB-F7B21B320BA0}"/>
              </a:ext>
            </a:extLst>
          </p:cNvPr>
          <p:cNvPicPr>
            <a:picLocks noChangeAspect="1"/>
          </p:cNvPicPr>
          <p:nvPr/>
        </p:nvPicPr>
        <p:blipFill>
          <a:blip r:embed="rId6"/>
          <a:stretch>
            <a:fillRect/>
          </a:stretch>
        </p:blipFill>
        <p:spPr>
          <a:xfrm>
            <a:off x="307585" y="3927475"/>
            <a:ext cx="2809532" cy="2317750"/>
          </a:xfrm>
          <a:prstGeom prst="rect">
            <a:avLst/>
          </a:prstGeom>
        </p:spPr>
      </p:pic>
      <p:pic>
        <p:nvPicPr>
          <p:cNvPr id="6" name="Picture 5" descr="T:\Forest School\2015-2016\Slide show for children\class 2 sept 2014 059.JPG">
            <a:extLst>
              <a:ext uri="{FF2B5EF4-FFF2-40B4-BE49-F238E27FC236}">
                <a16:creationId xmlns:a16="http://schemas.microsoft.com/office/drawing/2014/main" xmlns="" id="{EEB21137-65E9-4AA3-91C9-0F7A727F75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5588" y="246893"/>
            <a:ext cx="2689126" cy="268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xmlns="" id="{FE254A5E-6C45-48E2-8412-123635C2D4BF}"/>
              </a:ext>
            </a:extLst>
          </p:cNvPr>
          <p:cNvPicPr>
            <a:picLocks noChangeAspect="1"/>
          </p:cNvPicPr>
          <p:nvPr/>
        </p:nvPicPr>
        <p:blipFill>
          <a:blip r:embed="rId8"/>
          <a:stretch>
            <a:fillRect/>
          </a:stretch>
        </p:blipFill>
        <p:spPr>
          <a:xfrm>
            <a:off x="8537388" y="3811307"/>
            <a:ext cx="3245224" cy="2433918"/>
          </a:xfrm>
          <a:prstGeom prst="rect">
            <a:avLst/>
          </a:prstGeom>
        </p:spPr>
      </p:pic>
      <p:pic>
        <p:nvPicPr>
          <p:cNvPr id="9" name="Picture 8">
            <a:extLst>
              <a:ext uri="{FF2B5EF4-FFF2-40B4-BE49-F238E27FC236}">
                <a16:creationId xmlns:a16="http://schemas.microsoft.com/office/drawing/2014/main" xmlns="" id="{895F10BE-D954-4B14-BA2A-D43014DFCB6D}"/>
              </a:ext>
            </a:extLst>
          </p:cNvPr>
          <p:cNvPicPr>
            <a:picLocks noChangeAspect="1"/>
          </p:cNvPicPr>
          <p:nvPr/>
        </p:nvPicPr>
        <p:blipFill>
          <a:blip r:embed="rId9"/>
          <a:stretch>
            <a:fillRect/>
          </a:stretch>
        </p:blipFill>
        <p:spPr>
          <a:xfrm>
            <a:off x="820106" y="1041009"/>
            <a:ext cx="2806547" cy="2104910"/>
          </a:xfrm>
          <a:prstGeom prst="rect">
            <a:avLst/>
          </a:prstGeom>
        </p:spPr>
      </p:pic>
      <p:pic>
        <p:nvPicPr>
          <p:cNvPr id="2" name="Slide 2">
            <a:hlinkClick r:id="" action="ppaction://media"/>
            <a:extLst>
              <a:ext uri="{FF2B5EF4-FFF2-40B4-BE49-F238E27FC236}">
                <a16:creationId xmlns:a16="http://schemas.microsoft.com/office/drawing/2014/main" xmlns="" id="{E50695B0-75A8-40D4-BE5B-E75CF8EBB5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07585" y="241649"/>
            <a:ext cx="609600" cy="609600"/>
          </a:xfrm>
          <a:prstGeom prst="rect">
            <a:avLst/>
          </a:prstGeom>
        </p:spPr>
      </p:pic>
    </p:spTree>
    <p:extLst>
      <p:ext uri="{BB962C8B-B14F-4D97-AF65-F5344CB8AC3E}">
        <p14:creationId xmlns:p14="http://schemas.microsoft.com/office/powerpoint/2010/main" val="1768899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3553E5-7633-2848-838E-497FDEBAFE57}"/>
              </a:ext>
            </a:extLst>
          </p:cNvPr>
          <p:cNvSpPr>
            <a:spLocks noGrp="1"/>
          </p:cNvSpPr>
          <p:nvPr>
            <p:ph type="title"/>
          </p:nvPr>
        </p:nvSpPr>
        <p:spPr>
          <a:xfrm>
            <a:off x="1862246" y="175604"/>
            <a:ext cx="10515600" cy="1325563"/>
          </a:xfrm>
        </p:spPr>
        <p:txBody>
          <a:bodyPr>
            <a:normAutofit/>
          </a:bodyPr>
          <a:lstStyle/>
          <a:p>
            <a:r>
              <a:rPr lang="en-US" sz="6600" dirty="0">
                <a:solidFill>
                  <a:srgbClr val="0070C0"/>
                </a:solidFill>
              </a:rPr>
              <a:t>Relationships</a:t>
            </a:r>
          </a:p>
        </p:txBody>
      </p:sp>
      <p:pic>
        <p:nvPicPr>
          <p:cNvPr id="1026" name="Picture 2" descr="https://www.henleazejuniorschool.co.uk/application/files/2614/9866/7517/WP_20160514_027.jpg">
            <a:extLst>
              <a:ext uri="{FF2B5EF4-FFF2-40B4-BE49-F238E27FC236}">
                <a16:creationId xmlns:a16="http://schemas.microsoft.com/office/drawing/2014/main" xmlns="" id="{3E385996-761A-4932-90C9-E5C44F3B5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44227" y="2008140"/>
            <a:ext cx="3242175" cy="18256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henleazejuniorschool.co.uk/application/files/7914/9866/7494/WP_20160514_030.jpg">
            <a:extLst>
              <a:ext uri="{FF2B5EF4-FFF2-40B4-BE49-F238E27FC236}">
                <a16:creationId xmlns:a16="http://schemas.microsoft.com/office/drawing/2014/main" xmlns="" id="{AF7549D5-614C-41ED-B49A-3243CF746B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15083" y="3924741"/>
            <a:ext cx="3242177" cy="18256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Henleaze Junior School">
            <a:extLst>
              <a:ext uri="{FF2B5EF4-FFF2-40B4-BE49-F238E27FC236}">
                <a16:creationId xmlns:a16="http://schemas.microsoft.com/office/drawing/2014/main" xmlns="" id="{58AE7AB0-4ECE-44AB-A39F-03C5D171A6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444" y="5519788"/>
            <a:ext cx="4155423" cy="116065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Welcome To Henleaze Infant School – Henleaze Infants School">
            <a:extLst>
              <a:ext uri="{FF2B5EF4-FFF2-40B4-BE49-F238E27FC236}">
                <a16:creationId xmlns:a16="http://schemas.microsoft.com/office/drawing/2014/main" xmlns="" id="{3CE8DFED-EA89-4BAC-82BA-5E04660A4A7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418" y="2068021"/>
            <a:ext cx="2255738" cy="15148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chool's Out Henleaze - Home | Facebook">
            <a:extLst>
              <a:ext uri="{FF2B5EF4-FFF2-40B4-BE49-F238E27FC236}">
                <a16:creationId xmlns:a16="http://schemas.microsoft.com/office/drawing/2014/main" xmlns="" id="{446C83F2-6241-4531-91E5-CB049138A1C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029" y="4415595"/>
            <a:ext cx="1825626" cy="182562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99539A1A-C19E-41FB-B05A-5457AE63489C}"/>
              </a:ext>
            </a:extLst>
          </p:cNvPr>
          <p:cNvSpPr txBox="1"/>
          <p:nvPr/>
        </p:nvSpPr>
        <p:spPr>
          <a:xfrm>
            <a:off x="8049920" y="1316321"/>
            <a:ext cx="4142080"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Friends of Henleaze Infant School and HENSA May Fair</a:t>
            </a:r>
          </a:p>
        </p:txBody>
      </p:sp>
      <p:pic>
        <p:nvPicPr>
          <p:cNvPr id="12" name="Picture 11">
            <a:extLst>
              <a:ext uri="{FF2B5EF4-FFF2-40B4-BE49-F238E27FC236}">
                <a16:creationId xmlns:a16="http://schemas.microsoft.com/office/drawing/2014/main" xmlns="" id="{023A57B8-6EC7-4BE9-B717-459FA3597FAB}"/>
              </a:ext>
            </a:extLst>
          </p:cNvPr>
          <p:cNvPicPr>
            <a:picLocks noChangeAspect="1"/>
          </p:cNvPicPr>
          <p:nvPr/>
        </p:nvPicPr>
        <p:blipFill>
          <a:blip r:embed="rId10"/>
          <a:stretch>
            <a:fillRect/>
          </a:stretch>
        </p:blipFill>
        <p:spPr>
          <a:xfrm>
            <a:off x="4212102" y="1452207"/>
            <a:ext cx="2317101" cy="1737826"/>
          </a:xfrm>
          <a:prstGeom prst="rect">
            <a:avLst/>
          </a:prstGeom>
        </p:spPr>
      </p:pic>
      <p:sp>
        <p:nvSpPr>
          <p:cNvPr id="3" name="AutoShape 2" descr="Vision Statement">
            <a:extLst>
              <a:ext uri="{FF2B5EF4-FFF2-40B4-BE49-F238E27FC236}">
                <a16:creationId xmlns:a16="http://schemas.microsoft.com/office/drawing/2014/main" xmlns="" id="{B715AA92-547B-4237-9E93-8186A89DD54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xmlns="" id="{C2CC4A55-7F5A-4E46-8E9D-BF413C7BF74D}"/>
              </a:ext>
            </a:extLst>
          </p:cNvPr>
          <p:cNvPicPr>
            <a:picLocks noChangeAspect="1"/>
          </p:cNvPicPr>
          <p:nvPr/>
        </p:nvPicPr>
        <p:blipFill>
          <a:blip r:embed="rId11"/>
          <a:stretch>
            <a:fillRect/>
          </a:stretch>
        </p:blipFill>
        <p:spPr>
          <a:xfrm>
            <a:off x="2689949" y="3394150"/>
            <a:ext cx="2255738" cy="1612853"/>
          </a:xfrm>
          <a:prstGeom prst="rect">
            <a:avLst/>
          </a:prstGeom>
        </p:spPr>
      </p:pic>
      <p:pic>
        <p:nvPicPr>
          <p:cNvPr id="14" name="Picture 13">
            <a:extLst>
              <a:ext uri="{FF2B5EF4-FFF2-40B4-BE49-F238E27FC236}">
                <a16:creationId xmlns:a16="http://schemas.microsoft.com/office/drawing/2014/main" xmlns="" id="{C9E37ABA-C3E8-451A-8004-EC610D1408C9}"/>
              </a:ext>
            </a:extLst>
          </p:cNvPr>
          <p:cNvPicPr>
            <a:picLocks noChangeAspect="1"/>
          </p:cNvPicPr>
          <p:nvPr/>
        </p:nvPicPr>
        <p:blipFill rotWithShape="1">
          <a:blip r:embed="rId12"/>
          <a:srcRect l="1833" r="62436"/>
          <a:stretch/>
        </p:blipFill>
        <p:spPr>
          <a:xfrm>
            <a:off x="11014882" y="46697"/>
            <a:ext cx="741862" cy="1224136"/>
          </a:xfrm>
          <a:prstGeom prst="rect">
            <a:avLst/>
          </a:prstGeom>
        </p:spPr>
      </p:pic>
      <p:pic>
        <p:nvPicPr>
          <p:cNvPr id="5" name="Slide 3">
            <a:hlinkClick r:id="" action="ppaction://media"/>
            <a:extLst>
              <a:ext uri="{FF2B5EF4-FFF2-40B4-BE49-F238E27FC236}">
                <a16:creationId xmlns:a16="http://schemas.microsoft.com/office/drawing/2014/main" xmlns="" id="{FFA99AEA-5FFB-46A0-9297-00E23F9ABBC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301242" y="233267"/>
            <a:ext cx="609600" cy="609600"/>
          </a:xfrm>
          <a:prstGeom prst="rect">
            <a:avLst/>
          </a:prstGeom>
        </p:spPr>
      </p:pic>
    </p:spTree>
    <p:extLst>
      <p:ext uri="{BB962C8B-B14F-4D97-AF65-F5344CB8AC3E}">
        <p14:creationId xmlns:p14="http://schemas.microsoft.com/office/powerpoint/2010/main" val="245678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36173F-8086-5141-B8CF-A952597CA9A4}"/>
              </a:ext>
            </a:extLst>
          </p:cNvPr>
          <p:cNvSpPr>
            <a:spLocks noGrp="1"/>
          </p:cNvSpPr>
          <p:nvPr>
            <p:ph type="title"/>
          </p:nvPr>
        </p:nvSpPr>
        <p:spPr>
          <a:xfrm>
            <a:off x="1437370" y="216141"/>
            <a:ext cx="10515600" cy="1325563"/>
          </a:xfrm>
        </p:spPr>
        <p:txBody>
          <a:bodyPr>
            <a:normAutofit/>
          </a:bodyPr>
          <a:lstStyle/>
          <a:p>
            <a:r>
              <a:rPr lang="en-US" sz="6000" dirty="0">
                <a:solidFill>
                  <a:srgbClr val="0070C0"/>
                </a:solidFill>
              </a:rPr>
              <a:t>Outstanding Learning for all</a:t>
            </a:r>
          </a:p>
        </p:txBody>
      </p:sp>
      <p:sp>
        <p:nvSpPr>
          <p:cNvPr id="3" name="Content Placeholder 2">
            <a:extLst>
              <a:ext uri="{FF2B5EF4-FFF2-40B4-BE49-F238E27FC236}">
                <a16:creationId xmlns:a16="http://schemas.microsoft.com/office/drawing/2014/main" xmlns="" id="{724F8CE4-FA60-5F42-8DE9-C6B1E9823FB6}"/>
              </a:ext>
            </a:extLst>
          </p:cNvPr>
          <p:cNvSpPr>
            <a:spLocks noGrp="1"/>
          </p:cNvSpPr>
          <p:nvPr>
            <p:ph idx="1"/>
          </p:nvPr>
        </p:nvSpPr>
        <p:spPr/>
        <p:txBody>
          <a:bodyPr>
            <a:normAutofit lnSpcReduction="10000"/>
          </a:bodyPr>
          <a:lstStyle/>
          <a:p>
            <a:r>
              <a:rPr lang="en-GB" dirty="0"/>
              <a:t>The </a:t>
            </a:r>
            <a:r>
              <a:rPr lang="en-GB" dirty="0" err="1"/>
              <a:t>Henleaze</a:t>
            </a:r>
            <a:r>
              <a:rPr lang="en-GB" dirty="0"/>
              <a:t> Infant School values we celebrate are: </a:t>
            </a:r>
          </a:p>
          <a:p>
            <a:r>
              <a:rPr lang="en-GB" b="1" dirty="0"/>
              <a:t>Respect</a:t>
            </a:r>
            <a:r>
              <a:rPr lang="en-GB" dirty="0"/>
              <a:t>-Respecting, caring for and supporting others </a:t>
            </a:r>
          </a:p>
          <a:p>
            <a:r>
              <a:rPr lang="en-GB" b="1" dirty="0"/>
              <a:t>Feeling Safe-</a:t>
            </a:r>
            <a:r>
              <a:rPr lang="en-GB" dirty="0"/>
              <a:t>Willingness to take risks, make mistakes and seize learning opportunities; an eagerness to learn, persevere and challenge themselves; awareness of their own and others safety </a:t>
            </a:r>
          </a:p>
          <a:p>
            <a:r>
              <a:rPr lang="en-GB" b="1" dirty="0"/>
              <a:t>Inclusion</a:t>
            </a:r>
            <a:r>
              <a:rPr lang="en-GB" dirty="0"/>
              <a:t>-Valuing similarities and differences between people; working alongside and collaboratively with others</a:t>
            </a:r>
          </a:p>
          <a:p>
            <a:r>
              <a:rPr lang="en-GB" b="1" dirty="0"/>
              <a:t>Happiness</a:t>
            </a:r>
            <a:r>
              <a:rPr lang="en-GB" dirty="0"/>
              <a:t>-Active, joyful participation in learning and play; the ability to recognise strengths, efforts and achievements in themselves and others </a:t>
            </a:r>
          </a:p>
          <a:p>
            <a:endParaRPr lang="en-US" dirty="0"/>
          </a:p>
        </p:txBody>
      </p:sp>
      <p:pic>
        <p:nvPicPr>
          <p:cNvPr id="4" name="Picture 3">
            <a:extLst>
              <a:ext uri="{FF2B5EF4-FFF2-40B4-BE49-F238E27FC236}">
                <a16:creationId xmlns:a16="http://schemas.microsoft.com/office/drawing/2014/main" xmlns="" id="{5DC61AE1-2F99-C047-B290-7161D337184A}"/>
              </a:ext>
            </a:extLst>
          </p:cNvPr>
          <p:cNvPicPr>
            <a:picLocks noChangeAspect="1"/>
          </p:cNvPicPr>
          <p:nvPr/>
        </p:nvPicPr>
        <p:blipFill rotWithShape="1">
          <a:blip r:embed="rId5"/>
          <a:srcRect l="1833" r="62436"/>
          <a:stretch/>
        </p:blipFill>
        <p:spPr>
          <a:xfrm>
            <a:off x="10790972" y="188641"/>
            <a:ext cx="741862" cy="1224136"/>
          </a:xfrm>
          <a:prstGeom prst="rect">
            <a:avLst/>
          </a:prstGeom>
        </p:spPr>
      </p:pic>
      <p:pic>
        <p:nvPicPr>
          <p:cNvPr id="5" name="Slide 4">
            <a:hlinkClick r:id="" action="ppaction://media"/>
            <a:extLst>
              <a:ext uri="{FF2B5EF4-FFF2-40B4-BE49-F238E27FC236}">
                <a16:creationId xmlns:a16="http://schemas.microsoft.com/office/drawing/2014/main" xmlns="" id="{D8F804EB-E2BC-4BE5-8625-10544ABADB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7634" y="495909"/>
            <a:ext cx="609600" cy="609600"/>
          </a:xfrm>
          <a:prstGeom prst="rect">
            <a:avLst/>
          </a:prstGeom>
        </p:spPr>
      </p:pic>
    </p:spTree>
    <p:extLst>
      <p:ext uri="{BB962C8B-B14F-4D97-AF65-F5344CB8AC3E}">
        <p14:creationId xmlns:p14="http://schemas.microsoft.com/office/powerpoint/2010/main" val="256356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BEA3FF-20CC-2843-AA4E-193A5D2ECC1E}"/>
              </a:ext>
            </a:extLst>
          </p:cNvPr>
          <p:cNvSpPr>
            <a:spLocks noGrp="1"/>
          </p:cNvSpPr>
          <p:nvPr>
            <p:ph type="title"/>
          </p:nvPr>
        </p:nvSpPr>
        <p:spPr>
          <a:xfrm>
            <a:off x="1308349" y="223386"/>
            <a:ext cx="10515600" cy="1325563"/>
          </a:xfrm>
        </p:spPr>
        <p:txBody>
          <a:bodyPr>
            <a:normAutofit/>
          </a:bodyPr>
          <a:lstStyle/>
          <a:p>
            <a:r>
              <a:rPr lang="en-US" dirty="0">
                <a:solidFill>
                  <a:srgbClr val="0070C0"/>
                </a:solidFill>
              </a:rPr>
              <a:t>Embedding values through our Curriculum </a:t>
            </a:r>
          </a:p>
        </p:txBody>
      </p:sp>
      <p:sp>
        <p:nvSpPr>
          <p:cNvPr id="3" name="Content Placeholder 2">
            <a:extLst>
              <a:ext uri="{FF2B5EF4-FFF2-40B4-BE49-F238E27FC236}">
                <a16:creationId xmlns:a16="http://schemas.microsoft.com/office/drawing/2014/main" xmlns="" id="{52192155-7D95-4149-8702-ED2EAB3A9E95}"/>
              </a:ext>
            </a:extLst>
          </p:cNvPr>
          <p:cNvSpPr>
            <a:spLocks noGrp="1"/>
          </p:cNvSpPr>
          <p:nvPr>
            <p:ph idx="1"/>
          </p:nvPr>
        </p:nvSpPr>
        <p:spPr>
          <a:xfrm>
            <a:off x="838200" y="1704165"/>
            <a:ext cx="10515600" cy="4351338"/>
          </a:xfrm>
        </p:spPr>
        <p:txBody>
          <a:bodyPr/>
          <a:lstStyle/>
          <a:p>
            <a:r>
              <a:rPr lang="en-US" dirty="0">
                <a:solidFill>
                  <a:srgbClr val="0070C0"/>
                </a:solidFill>
              </a:rPr>
              <a:t>Experiential and child-centered</a:t>
            </a:r>
          </a:p>
          <a:p>
            <a:r>
              <a:rPr lang="en-US" dirty="0">
                <a:solidFill>
                  <a:srgbClr val="0070C0"/>
                </a:solidFill>
              </a:rPr>
              <a:t>Engagement and Challenge</a:t>
            </a:r>
          </a:p>
          <a:p>
            <a:r>
              <a:rPr lang="en-US" dirty="0">
                <a:solidFill>
                  <a:srgbClr val="0070C0"/>
                </a:solidFill>
              </a:rPr>
              <a:t>ELLI</a:t>
            </a:r>
          </a:p>
          <a:p>
            <a:endParaRPr lang="en-US" dirty="0"/>
          </a:p>
        </p:txBody>
      </p:sp>
      <p:pic>
        <p:nvPicPr>
          <p:cNvPr id="4" name="Picture 3">
            <a:extLst>
              <a:ext uri="{FF2B5EF4-FFF2-40B4-BE49-F238E27FC236}">
                <a16:creationId xmlns:a16="http://schemas.microsoft.com/office/drawing/2014/main" xmlns="" id="{AA1AEF11-6FBD-B14B-859B-ABB71AAB5449}"/>
              </a:ext>
            </a:extLst>
          </p:cNvPr>
          <p:cNvPicPr>
            <a:picLocks noChangeAspect="1"/>
          </p:cNvPicPr>
          <p:nvPr/>
        </p:nvPicPr>
        <p:blipFill rotWithShape="1">
          <a:blip r:embed="rId4"/>
          <a:srcRect l="1833" r="62436"/>
          <a:stretch/>
        </p:blipFill>
        <p:spPr>
          <a:xfrm>
            <a:off x="11253832" y="188641"/>
            <a:ext cx="741862" cy="1224136"/>
          </a:xfrm>
          <a:prstGeom prst="rect">
            <a:avLst/>
          </a:prstGeom>
        </p:spPr>
      </p:pic>
      <p:pic>
        <p:nvPicPr>
          <p:cNvPr id="10" name="Picture 9">
            <a:extLst>
              <a:ext uri="{FF2B5EF4-FFF2-40B4-BE49-F238E27FC236}">
                <a16:creationId xmlns:a16="http://schemas.microsoft.com/office/drawing/2014/main" xmlns="" id="{DB8DAA8E-2F6C-4798-AC45-BFDA5E1CBAEA}"/>
              </a:ext>
            </a:extLst>
          </p:cNvPr>
          <p:cNvPicPr>
            <a:picLocks noChangeAspect="1"/>
          </p:cNvPicPr>
          <p:nvPr/>
        </p:nvPicPr>
        <p:blipFill>
          <a:blip r:embed="rId5"/>
          <a:stretch>
            <a:fillRect/>
          </a:stretch>
        </p:blipFill>
        <p:spPr>
          <a:xfrm>
            <a:off x="6194169" y="4137528"/>
            <a:ext cx="2934447" cy="2200835"/>
          </a:xfrm>
          <a:prstGeom prst="rect">
            <a:avLst/>
          </a:prstGeom>
        </p:spPr>
      </p:pic>
      <p:pic>
        <p:nvPicPr>
          <p:cNvPr id="12" name="Picture 11">
            <a:extLst>
              <a:ext uri="{FF2B5EF4-FFF2-40B4-BE49-F238E27FC236}">
                <a16:creationId xmlns:a16="http://schemas.microsoft.com/office/drawing/2014/main" xmlns="" id="{85215BE6-FEE1-4B07-92AC-8CB49C5F2BDE}"/>
              </a:ext>
            </a:extLst>
          </p:cNvPr>
          <p:cNvPicPr>
            <a:picLocks noChangeAspect="1"/>
          </p:cNvPicPr>
          <p:nvPr/>
        </p:nvPicPr>
        <p:blipFill>
          <a:blip r:embed="rId6"/>
          <a:stretch>
            <a:fillRect/>
          </a:stretch>
        </p:blipFill>
        <p:spPr>
          <a:xfrm rot="5400000">
            <a:off x="9158346" y="4180909"/>
            <a:ext cx="2818762" cy="2114072"/>
          </a:xfrm>
          <a:prstGeom prst="rect">
            <a:avLst/>
          </a:prstGeom>
        </p:spPr>
      </p:pic>
      <p:pic>
        <p:nvPicPr>
          <p:cNvPr id="14" name="Picture 13">
            <a:extLst>
              <a:ext uri="{FF2B5EF4-FFF2-40B4-BE49-F238E27FC236}">
                <a16:creationId xmlns:a16="http://schemas.microsoft.com/office/drawing/2014/main" xmlns="" id="{B9163866-F9AD-4770-B987-3F0E04835A3E}"/>
              </a:ext>
            </a:extLst>
          </p:cNvPr>
          <p:cNvPicPr>
            <a:picLocks noChangeAspect="1"/>
          </p:cNvPicPr>
          <p:nvPr/>
        </p:nvPicPr>
        <p:blipFill>
          <a:blip r:embed="rId7"/>
          <a:stretch>
            <a:fillRect/>
          </a:stretch>
        </p:blipFill>
        <p:spPr>
          <a:xfrm>
            <a:off x="7208250" y="1246549"/>
            <a:ext cx="3167454" cy="2375591"/>
          </a:xfrm>
          <a:prstGeom prst="rect">
            <a:avLst/>
          </a:prstGeom>
        </p:spPr>
      </p:pic>
      <p:pic>
        <p:nvPicPr>
          <p:cNvPr id="18" name="Picture 17">
            <a:extLst>
              <a:ext uri="{FF2B5EF4-FFF2-40B4-BE49-F238E27FC236}">
                <a16:creationId xmlns:a16="http://schemas.microsoft.com/office/drawing/2014/main" xmlns="" id="{5C85C8F5-B633-4536-AED4-C2797AFD7B97}"/>
              </a:ext>
            </a:extLst>
          </p:cNvPr>
          <p:cNvPicPr>
            <a:picLocks noChangeAspect="1"/>
          </p:cNvPicPr>
          <p:nvPr/>
        </p:nvPicPr>
        <p:blipFill>
          <a:blip r:embed="rId8"/>
          <a:stretch>
            <a:fillRect/>
          </a:stretch>
        </p:blipFill>
        <p:spPr>
          <a:xfrm>
            <a:off x="2366683" y="2935411"/>
            <a:ext cx="2491563" cy="3770186"/>
          </a:xfrm>
          <a:prstGeom prst="rect">
            <a:avLst/>
          </a:prstGeom>
        </p:spPr>
      </p:pic>
      <p:pic>
        <p:nvPicPr>
          <p:cNvPr id="5" name="Slide 5">
            <a:hlinkClick r:id="" action="ppaction://media"/>
            <a:extLst>
              <a:ext uri="{FF2B5EF4-FFF2-40B4-BE49-F238E27FC236}">
                <a16:creationId xmlns:a16="http://schemas.microsoft.com/office/drawing/2014/main" xmlns="" id="{8B27A815-1B9A-4C82-B3D9-DA34E4B6CDB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9685" y="276567"/>
            <a:ext cx="609600" cy="609600"/>
          </a:xfrm>
          <a:prstGeom prst="rect">
            <a:avLst/>
          </a:prstGeom>
        </p:spPr>
      </p:pic>
    </p:spTree>
    <p:extLst>
      <p:ext uri="{BB962C8B-B14F-4D97-AF65-F5344CB8AC3E}">
        <p14:creationId xmlns:p14="http://schemas.microsoft.com/office/powerpoint/2010/main" val="21090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6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07835-D301-4D4F-8F3C-537E39C78207}"/>
              </a:ext>
            </a:extLst>
          </p:cNvPr>
          <p:cNvSpPr>
            <a:spLocks noGrp="1"/>
          </p:cNvSpPr>
          <p:nvPr>
            <p:ph type="title"/>
          </p:nvPr>
        </p:nvSpPr>
        <p:spPr>
          <a:xfrm>
            <a:off x="1177364" y="1098490"/>
            <a:ext cx="7747749" cy="3147171"/>
          </a:xfrm>
        </p:spPr>
        <p:txBody>
          <a:bodyPr>
            <a:noAutofit/>
          </a:bodyPr>
          <a:lstStyle/>
          <a:p>
            <a:r>
              <a:rPr lang="en-US" sz="1600" dirty="0"/>
              <a:t/>
            </a:r>
            <a:br>
              <a:rPr lang="en-US" sz="1600" dirty="0"/>
            </a:br>
            <a:r>
              <a:rPr lang="en-GB" sz="2000" b="1" dirty="0"/>
              <a:t>The curriculum at Henleaze Infant School will ensure</a:t>
            </a:r>
            <a:r>
              <a:rPr lang="en-GB" sz="2000" dirty="0"/>
              <a:t>:</a:t>
            </a:r>
            <a:br>
              <a:rPr lang="en-GB" sz="2000" dirty="0"/>
            </a:br>
            <a:r>
              <a:rPr lang="en-GB" sz="1800" dirty="0"/>
              <a:t>Our children learn to celebrate individuality and unique qualities in themselves and others. Our children </a:t>
            </a:r>
            <a:r>
              <a:rPr lang="en-GB" sz="1800" b="1" dirty="0"/>
              <a:t>will feel they belong </a:t>
            </a:r>
            <a:r>
              <a:rPr lang="en-GB" sz="1800" dirty="0"/>
              <a:t>to our school, our community, our city of Bristol, our country and wider world. Our children are excited to learn, are curious and recognise the awe and wonder around them. </a:t>
            </a:r>
            <a:br>
              <a:rPr lang="en-GB" sz="1800" dirty="0"/>
            </a:br>
            <a:r>
              <a:rPr lang="en-GB" sz="1800" dirty="0"/>
              <a:t>Through the teaching of ELLI children have gained the skills to learn effectively and provide the </a:t>
            </a:r>
            <a:r>
              <a:rPr lang="en-GB" sz="1800" b="1" dirty="0"/>
              <a:t>confidence</a:t>
            </a:r>
            <a:r>
              <a:rPr lang="en-GB" sz="1800" dirty="0"/>
              <a:t> needed to express their thoughts, needs and opinions. They can </a:t>
            </a:r>
            <a:r>
              <a:rPr lang="en-GB" sz="1800" b="1" dirty="0"/>
              <a:t>think creatively </a:t>
            </a:r>
            <a:r>
              <a:rPr lang="en-GB" sz="1800" dirty="0"/>
              <a:t>to solve problems and meet new challenges with resilience. They have </a:t>
            </a:r>
            <a:r>
              <a:rPr lang="en-GB" sz="1800" b="1" dirty="0"/>
              <a:t>academic ambition</a:t>
            </a:r>
            <a:r>
              <a:rPr lang="en-GB" sz="1800" dirty="0"/>
              <a:t> and high aspirations for their futures. They have the foundations to grow into responsible, outward looking and generous </a:t>
            </a:r>
            <a:r>
              <a:rPr lang="en-GB" sz="1800" b="1" dirty="0"/>
              <a:t>global citizens </a:t>
            </a:r>
            <a:r>
              <a:rPr lang="en-GB" sz="1800" dirty="0"/>
              <a:t>showing </a:t>
            </a:r>
            <a:r>
              <a:rPr lang="en-GB" sz="1800" b="1" dirty="0"/>
              <a:t>respect and empathy </a:t>
            </a:r>
            <a:r>
              <a:rPr lang="en-GB" sz="1800" dirty="0"/>
              <a:t>for others and our world. Our children have the knowledge, skills and emotional wellbeing to </a:t>
            </a:r>
            <a:r>
              <a:rPr lang="en-GB" sz="1800" b="1" dirty="0"/>
              <a:t>lead happy, healthy lives</a:t>
            </a:r>
            <a:r>
              <a:rPr lang="en-GB" sz="1800" dirty="0"/>
              <a:t>.</a:t>
            </a:r>
            <a:r>
              <a:rPr lang="en-GB" sz="5400" dirty="0"/>
              <a:t/>
            </a:r>
            <a:br>
              <a:rPr lang="en-GB" sz="5400" dirty="0"/>
            </a:br>
            <a:endParaRPr lang="en-GB" sz="4800" dirty="0"/>
          </a:p>
        </p:txBody>
      </p:sp>
      <p:pic>
        <p:nvPicPr>
          <p:cNvPr id="5" name="Picture 4">
            <a:extLst>
              <a:ext uri="{FF2B5EF4-FFF2-40B4-BE49-F238E27FC236}">
                <a16:creationId xmlns:a16="http://schemas.microsoft.com/office/drawing/2014/main" xmlns="" id="{B3A893B8-1049-4A15-AE4C-9F4559277BA1}"/>
              </a:ext>
            </a:extLst>
          </p:cNvPr>
          <p:cNvPicPr>
            <a:picLocks noChangeAspect="1"/>
          </p:cNvPicPr>
          <p:nvPr/>
        </p:nvPicPr>
        <p:blipFill>
          <a:blip r:embed="rId4"/>
          <a:stretch>
            <a:fillRect/>
          </a:stretch>
        </p:blipFill>
        <p:spPr>
          <a:xfrm>
            <a:off x="609961" y="4614993"/>
            <a:ext cx="2758141" cy="2068606"/>
          </a:xfrm>
          <a:prstGeom prst="rect">
            <a:avLst/>
          </a:prstGeom>
        </p:spPr>
      </p:pic>
      <p:pic>
        <p:nvPicPr>
          <p:cNvPr id="7" name="Picture 6">
            <a:extLst>
              <a:ext uri="{FF2B5EF4-FFF2-40B4-BE49-F238E27FC236}">
                <a16:creationId xmlns:a16="http://schemas.microsoft.com/office/drawing/2014/main" xmlns="" id="{312D5280-E856-41F0-9C3C-B46F124F5939}"/>
              </a:ext>
            </a:extLst>
          </p:cNvPr>
          <p:cNvPicPr>
            <a:picLocks noChangeAspect="1"/>
          </p:cNvPicPr>
          <p:nvPr/>
        </p:nvPicPr>
        <p:blipFill>
          <a:blip r:embed="rId5"/>
          <a:stretch>
            <a:fillRect/>
          </a:stretch>
        </p:blipFill>
        <p:spPr>
          <a:xfrm>
            <a:off x="8925113" y="4518212"/>
            <a:ext cx="2758140" cy="2068605"/>
          </a:xfrm>
          <a:prstGeom prst="rect">
            <a:avLst/>
          </a:prstGeom>
        </p:spPr>
      </p:pic>
      <p:pic>
        <p:nvPicPr>
          <p:cNvPr id="9" name="Picture 8">
            <a:extLst>
              <a:ext uri="{FF2B5EF4-FFF2-40B4-BE49-F238E27FC236}">
                <a16:creationId xmlns:a16="http://schemas.microsoft.com/office/drawing/2014/main" xmlns="" id="{80B02437-6210-4843-9E77-BA716E3F3B11}"/>
              </a:ext>
            </a:extLst>
          </p:cNvPr>
          <p:cNvPicPr>
            <a:picLocks noChangeAspect="1"/>
          </p:cNvPicPr>
          <p:nvPr/>
        </p:nvPicPr>
        <p:blipFill>
          <a:blip r:embed="rId6"/>
          <a:stretch>
            <a:fillRect/>
          </a:stretch>
        </p:blipFill>
        <p:spPr>
          <a:xfrm>
            <a:off x="9274320" y="1674681"/>
            <a:ext cx="2758140" cy="2068605"/>
          </a:xfrm>
          <a:prstGeom prst="rect">
            <a:avLst/>
          </a:prstGeom>
        </p:spPr>
      </p:pic>
      <p:pic>
        <p:nvPicPr>
          <p:cNvPr id="11" name="Picture 10">
            <a:extLst>
              <a:ext uri="{FF2B5EF4-FFF2-40B4-BE49-F238E27FC236}">
                <a16:creationId xmlns:a16="http://schemas.microsoft.com/office/drawing/2014/main" xmlns="" id="{F5D18BF2-5A5E-4AF8-8A75-4BBF60253BCE}"/>
              </a:ext>
            </a:extLst>
          </p:cNvPr>
          <p:cNvPicPr>
            <a:picLocks noChangeAspect="1"/>
          </p:cNvPicPr>
          <p:nvPr/>
        </p:nvPicPr>
        <p:blipFill>
          <a:blip r:embed="rId7"/>
          <a:stretch>
            <a:fillRect/>
          </a:stretch>
        </p:blipFill>
        <p:spPr>
          <a:xfrm>
            <a:off x="4716929" y="4080233"/>
            <a:ext cx="2758141" cy="2068606"/>
          </a:xfrm>
          <a:prstGeom prst="rect">
            <a:avLst/>
          </a:prstGeom>
        </p:spPr>
      </p:pic>
      <p:pic>
        <p:nvPicPr>
          <p:cNvPr id="8" name="Picture 7">
            <a:extLst>
              <a:ext uri="{FF2B5EF4-FFF2-40B4-BE49-F238E27FC236}">
                <a16:creationId xmlns:a16="http://schemas.microsoft.com/office/drawing/2014/main" xmlns="" id="{709AA6AC-01B9-4453-8E62-374655F6C3BB}"/>
              </a:ext>
            </a:extLst>
          </p:cNvPr>
          <p:cNvPicPr>
            <a:picLocks noChangeAspect="1"/>
          </p:cNvPicPr>
          <p:nvPr/>
        </p:nvPicPr>
        <p:blipFill rotWithShape="1">
          <a:blip r:embed="rId8"/>
          <a:srcRect l="1833" r="62436"/>
          <a:stretch/>
        </p:blipFill>
        <p:spPr>
          <a:xfrm>
            <a:off x="10653390" y="224160"/>
            <a:ext cx="741862" cy="1224136"/>
          </a:xfrm>
          <a:prstGeom prst="rect">
            <a:avLst/>
          </a:prstGeom>
        </p:spPr>
      </p:pic>
      <p:sp>
        <p:nvSpPr>
          <p:cNvPr id="4" name="TextBox 3">
            <a:extLst>
              <a:ext uri="{FF2B5EF4-FFF2-40B4-BE49-F238E27FC236}">
                <a16:creationId xmlns:a16="http://schemas.microsoft.com/office/drawing/2014/main" xmlns="" id="{BE2DB52C-29A3-48D4-B986-DCB2E1E22D81}"/>
              </a:ext>
            </a:extLst>
          </p:cNvPr>
          <p:cNvSpPr txBox="1"/>
          <p:nvPr/>
        </p:nvSpPr>
        <p:spPr>
          <a:xfrm>
            <a:off x="609961" y="4245661"/>
            <a:ext cx="2758141" cy="369332"/>
          </a:xfrm>
          <a:prstGeom prst="rect">
            <a:avLst/>
          </a:prstGeom>
          <a:noFill/>
        </p:spPr>
        <p:txBody>
          <a:bodyPr wrap="square" rtlCol="0">
            <a:spAutoFit/>
          </a:bodyPr>
          <a:lstStyle/>
          <a:p>
            <a:r>
              <a:rPr lang="en-GB" b="1" dirty="0"/>
              <a:t>Family-favourite word tree</a:t>
            </a:r>
          </a:p>
        </p:txBody>
      </p:sp>
      <p:sp>
        <p:nvSpPr>
          <p:cNvPr id="6" name="TextBox 5">
            <a:extLst>
              <a:ext uri="{FF2B5EF4-FFF2-40B4-BE49-F238E27FC236}">
                <a16:creationId xmlns:a16="http://schemas.microsoft.com/office/drawing/2014/main" xmlns="" id="{17148C9A-8277-4329-ADC3-4ED77F5B368B}"/>
              </a:ext>
            </a:extLst>
          </p:cNvPr>
          <p:cNvSpPr txBox="1"/>
          <p:nvPr/>
        </p:nvSpPr>
        <p:spPr>
          <a:xfrm>
            <a:off x="5251937" y="6286131"/>
            <a:ext cx="1688123" cy="369332"/>
          </a:xfrm>
          <a:prstGeom prst="rect">
            <a:avLst/>
          </a:prstGeom>
          <a:noFill/>
        </p:spPr>
        <p:txBody>
          <a:bodyPr wrap="square" rtlCol="0">
            <a:spAutoFit/>
          </a:bodyPr>
          <a:lstStyle/>
          <a:p>
            <a:r>
              <a:rPr lang="en-GB" b="1" dirty="0"/>
              <a:t>Role-Play areas</a:t>
            </a:r>
          </a:p>
        </p:txBody>
      </p:sp>
      <p:sp>
        <p:nvSpPr>
          <p:cNvPr id="10" name="TextBox 9">
            <a:extLst>
              <a:ext uri="{FF2B5EF4-FFF2-40B4-BE49-F238E27FC236}">
                <a16:creationId xmlns:a16="http://schemas.microsoft.com/office/drawing/2014/main" xmlns="" id="{07A743ED-75FF-404E-9A9E-807DC27495DF}"/>
              </a:ext>
            </a:extLst>
          </p:cNvPr>
          <p:cNvSpPr txBox="1"/>
          <p:nvPr/>
        </p:nvSpPr>
        <p:spPr>
          <a:xfrm>
            <a:off x="9058721" y="3922495"/>
            <a:ext cx="2758141" cy="369332"/>
          </a:xfrm>
          <a:prstGeom prst="rect">
            <a:avLst/>
          </a:prstGeom>
          <a:noFill/>
        </p:spPr>
        <p:txBody>
          <a:bodyPr wrap="square" rtlCol="0">
            <a:spAutoFit/>
          </a:bodyPr>
          <a:lstStyle/>
          <a:p>
            <a:r>
              <a:rPr lang="en-GB" b="1" dirty="0"/>
              <a:t>Creative responses to texts</a:t>
            </a:r>
          </a:p>
        </p:txBody>
      </p:sp>
      <p:pic>
        <p:nvPicPr>
          <p:cNvPr id="12" name="Slide 6">
            <a:hlinkClick r:id="" action="ppaction://media"/>
            <a:extLst>
              <a:ext uri="{FF2B5EF4-FFF2-40B4-BE49-F238E27FC236}">
                <a16:creationId xmlns:a16="http://schemas.microsoft.com/office/drawing/2014/main" xmlns="" id="{04D08FA1-E3C7-4048-AB43-651E274A686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34156" y="488890"/>
            <a:ext cx="609600" cy="609600"/>
          </a:xfrm>
          <a:prstGeom prst="rect">
            <a:avLst/>
          </a:prstGeom>
        </p:spPr>
      </p:pic>
      <p:sp>
        <p:nvSpPr>
          <p:cNvPr id="3" name="TextBox 2">
            <a:extLst>
              <a:ext uri="{FF2B5EF4-FFF2-40B4-BE49-F238E27FC236}">
                <a16:creationId xmlns:a16="http://schemas.microsoft.com/office/drawing/2014/main" xmlns="" id="{35A55FA1-C8EF-452B-BD6F-F010C6B2EAC6}"/>
              </a:ext>
            </a:extLst>
          </p:cNvPr>
          <p:cNvSpPr txBox="1"/>
          <p:nvPr/>
        </p:nvSpPr>
        <p:spPr>
          <a:xfrm>
            <a:off x="1177364" y="224160"/>
            <a:ext cx="5662707" cy="523220"/>
          </a:xfrm>
          <a:prstGeom prst="rect">
            <a:avLst/>
          </a:prstGeom>
          <a:noFill/>
        </p:spPr>
        <p:txBody>
          <a:bodyPr wrap="square" rtlCol="0">
            <a:spAutoFit/>
          </a:bodyPr>
          <a:lstStyle/>
          <a:p>
            <a:r>
              <a:rPr lang="en-GB" sz="2800" dirty="0">
                <a:solidFill>
                  <a:schemeClr val="accent2"/>
                </a:solidFill>
              </a:rPr>
              <a:t>Our </a:t>
            </a:r>
            <a:r>
              <a:rPr lang="en-GB" sz="2800" dirty="0">
                <a:solidFill>
                  <a:schemeClr val="accent2"/>
                </a:solidFill>
                <a:latin typeface="+mj-lt"/>
              </a:rPr>
              <a:t>Curriculum</a:t>
            </a:r>
            <a:r>
              <a:rPr lang="en-GB" sz="2800" dirty="0">
                <a:solidFill>
                  <a:schemeClr val="accent2"/>
                </a:solidFill>
              </a:rPr>
              <a:t> Intent</a:t>
            </a:r>
          </a:p>
        </p:txBody>
      </p:sp>
    </p:spTree>
    <p:extLst>
      <p:ext uri="{BB962C8B-B14F-4D97-AF65-F5344CB8AC3E}">
        <p14:creationId xmlns:p14="http://schemas.microsoft.com/office/powerpoint/2010/main" val="303863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4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FBD10D-5CD6-4C36-8D46-2ACFFEB5E8B3}"/>
              </a:ext>
            </a:extLst>
          </p:cNvPr>
          <p:cNvPicPr>
            <a:picLocks noChangeAspect="1"/>
          </p:cNvPicPr>
          <p:nvPr/>
        </p:nvPicPr>
        <p:blipFill>
          <a:blip r:embed="rId4"/>
          <a:stretch>
            <a:fillRect/>
          </a:stretch>
        </p:blipFill>
        <p:spPr>
          <a:xfrm>
            <a:off x="277727" y="950904"/>
            <a:ext cx="6539206" cy="4798864"/>
          </a:xfrm>
          <a:prstGeom prst="rect">
            <a:avLst/>
          </a:prstGeom>
        </p:spPr>
      </p:pic>
      <p:pic>
        <p:nvPicPr>
          <p:cNvPr id="5" name="Picture 4">
            <a:extLst>
              <a:ext uri="{FF2B5EF4-FFF2-40B4-BE49-F238E27FC236}">
                <a16:creationId xmlns:a16="http://schemas.microsoft.com/office/drawing/2014/main" xmlns="" id="{E4303D75-14D7-4749-905A-431E845EF7BD}"/>
              </a:ext>
            </a:extLst>
          </p:cNvPr>
          <p:cNvPicPr>
            <a:picLocks noChangeAspect="1"/>
          </p:cNvPicPr>
          <p:nvPr/>
        </p:nvPicPr>
        <p:blipFill>
          <a:blip r:embed="rId5"/>
          <a:stretch>
            <a:fillRect/>
          </a:stretch>
        </p:blipFill>
        <p:spPr>
          <a:xfrm>
            <a:off x="9847468" y="1744529"/>
            <a:ext cx="1926728" cy="1850077"/>
          </a:xfrm>
          <a:prstGeom prst="rect">
            <a:avLst/>
          </a:prstGeom>
        </p:spPr>
      </p:pic>
      <p:pic>
        <p:nvPicPr>
          <p:cNvPr id="3" name="Picture 2">
            <a:extLst>
              <a:ext uri="{FF2B5EF4-FFF2-40B4-BE49-F238E27FC236}">
                <a16:creationId xmlns:a16="http://schemas.microsoft.com/office/drawing/2014/main" xmlns="" id="{C0B1210B-13BE-4B7B-AD34-2C94E7859D6F}"/>
              </a:ext>
            </a:extLst>
          </p:cNvPr>
          <p:cNvPicPr>
            <a:picLocks noChangeAspect="1"/>
          </p:cNvPicPr>
          <p:nvPr/>
        </p:nvPicPr>
        <p:blipFill>
          <a:blip r:embed="rId6"/>
          <a:stretch>
            <a:fillRect/>
          </a:stretch>
        </p:blipFill>
        <p:spPr>
          <a:xfrm>
            <a:off x="7173161" y="2645750"/>
            <a:ext cx="2318079" cy="1738559"/>
          </a:xfrm>
          <a:prstGeom prst="rect">
            <a:avLst/>
          </a:prstGeom>
        </p:spPr>
      </p:pic>
      <p:pic>
        <p:nvPicPr>
          <p:cNvPr id="7" name="Picture 6">
            <a:extLst>
              <a:ext uri="{FF2B5EF4-FFF2-40B4-BE49-F238E27FC236}">
                <a16:creationId xmlns:a16="http://schemas.microsoft.com/office/drawing/2014/main" xmlns="" id="{F0B0ACC0-4FF5-4FA9-ACC7-D4D875AD9017}"/>
              </a:ext>
            </a:extLst>
          </p:cNvPr>
          <p:cNvPicPr>
            <a:picLocks noChangeAspect="1"/>
          </p:cNvPicPr>
          <p:nvPr/>
        </p:nvPicPr>
        <p:blipFill>
          <a:blip r:embed="rId7"/>
          <a:stretch>
            <a:fillRect/>
          </a:stretch>
        </p:blipFill>
        <p:spPr>
          <a:xfrm>
            <a:off x="9150444" y="4654979"/>
            <a:ext cx="2707341" cy="2030506"/>
          </a:xfrm>
          <a:prstGeom prst="rect">
            <a:avLst/>
          </a:prstGeom>
        </p:spPr>
      </p:pic>
      <p:pic>
        <p:nvPicPr>
          <p:cNvPr id="9" name="Picture 8">
            <a:extLst>
              <a:ext uri="{FF2B5EF4-FFF2-40B4-BE49-F238E27FC236}">
                <a16:creationId xmlns:a16="http://schemas.microsoft.com/office/drawing/2014/main" xmlns="" id="{A137A7F4-50DB-4645-B8B6-29266CAEB903}"/>
              </a:ext>
            </a:extLst>
          </p:cNvPr>
          <p:cNvPicPr>
            <a:picLocks noChangeAspect="1"/>
          </p:cNvPicPr>
          <p:nvPr/>
        </p:nvPicPr>
        <p:blipFill>
          <a:blip r:embed="rId8"/>
          <a:stretch>
            <a:fillRect/>
          </a:stretch>
        </p:blipFill>
        <p:spPr>
          <a:xfrm>
            <a:off x="6196088" y="4766901"/>
            <a:ext cx="2552599" cy="1914449"/>
          </a:xfrm>
          <a:prstGeom prst="rect">
            <a:avLst/>
          </a:prstGeom>
        </p:spPr>
      </p:pic>
      <p:sp>
        <p:nvSpPr>
          <p:cNvPr id="10" name="TextBox 9">
            <a:extLst>
              <a:ext uri="{FF2B5EF4-FFF2-40B4-BE49-F238E27FC236}">
                <a16:creationId xmlns:a16="http://schemas.microsoft.com/office/drawing/2014/main" xmlns="" id="{9634F0C5-6490-4135-96B3-E19CF426B629}"/>
              </a:ext>
            </a:extLst>
          </p:cNvPr>
          <p:cNvSpPr txBox="1"/>
          <p:nvPr/>
        </p:nvSpPr>
        <p:spPr>
          <a:xfrm>
            <a:off x="1114828" y="156610"/>
            <a:ext cx="7922073" cy="523220"/>
          </a:xfrm>
          <a:prstGeom prst="rect">
            <a:avLst/>
          </a:prstGeom>
          <a:noFill/>
        </p:spPr>
        <p:txBody>
          <a:bodyPr wrap="square" rtlCol="0">
            <a:spAutoFit/>
          </a:bodyPr>
          <a:lstStyle/>
          <a:p>
            <a:r>
              <a:rPr lang="en-GB" sz="2800" dirty="0">
                <a:solidFill>
                  <a:srgbClr val="0070C0"/>
                </a:solidFill>
              </a:rPr>
              <a:t>Reception Curriculum: Early Years Foundation stage</a:t>
            </a:r>
          </a:p>
        </p:txBody>
      </p:sp>
      <p:pic>
        <p:nvPicPr>
          <p:cNvPr id="2" name="Slide 7">
            <a:hlinkClick r:id="" action="ppaction://media"/>
            <a:extLst>
              <a:ext uri="{FF2B5EF4-FFF2-40B4-BE49-F238E27FC236}">
                <a16:creationId xmlns:a16="http://schemas.microsoft.com/office/drawing/2014/main" xmlns="" id="{3DA3E77B-6EAD-44DE-B64B-EE0CE59AD52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7727" y="243415"/>
            <a:ext cx="609600" cy="609600"/>
          </a:xfrm>
          <a:prstGeom prst="rect">
            <a:avLst/>
          </a:prstGeom>
        </p:spPr>
      </p:pic>
      <p:pic>
        <p:nvPicPr>
          <p:cNvPr id="11" name="Picture 10">
            <a:extLst>
              <a:ext uri="{FF2B5EF4-FFF2-40B4-BE49-F238E27FC236}">
                <a16:creationId xmlns:a16="http://schemas.microsoft.com/office/drawing/2014/main" xmlns="" id="{2149CD32-6055-4B6F-BE5F-C5B3E624F6D8}"/>
              </a:ext>
            </a:extLst>
          </p:cNvPr>
          <p:cNvPicPr>
            <a:picLocks noChangeAspect="1"/>
          </p:cNvPicPr>
          <p:nvPr/>
        </p:nvPicPr>
        <p:blipFill rotWithShape="1">
          <a:blip r:embed="rId10"/>
          <a:srcRect l="1833" r="62436"/>
          <a:stretch/>
        </p:blipFill>
        <p:spPr>
          <a:xfrm>
            <a:off x="10653390" y="224160"/>
            <a:ext cx="741862" cy="1224136"/>
          </a:xfrm>
          <a:prstGeom prst="rect">
            <a:avLst/>
          </a:prstGeom>
        </p:spPr>
      </p:pic>
    </p:spTree>
    <p:extLst>
      <p:ext uri="{BB962C8B-B14F-4D97-AF65-F5344CB8AC3E}">
        <p14:creationId xmlns:p14="http://schemas.microsoft.com/office/powerpoint/2010/main" val="3372188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96E5ABD-C884-924F-BC60-17778073BFA9}"/>
              </a:ext>
            </a:extLst>
          </p:cNvPr>
          <p:cNvPicPr>
            <a:picLocks noChangeAspect="1"/>
          </p:cNvPicPr>
          <p:nvPr/>
        </p:nvPicPr>
        <p:blipFill>
          <a:blip r:embed="rId4"/>
          <a:stretch>
            <a:fillRect/>
          </a:stretch>
        </p:blipFill>
        <p:spPr>
          <a:xfrm>
            <a:off x="788893" y="1011208"/>
            <a:ext cx="7111757" cy="5242270"/>
          </a:xfrm>
          <a:prstGeom prst="rect">
            <a:avLst/>
          </a:prstGeom>
        </p:spPr>
      </p:pic>
      <p:sp>
        <p:nvSpPr>
          <p:cNvPr id="2" name="TextBox 1">
            <a:extLst>
              <a:ext uri="{FF2B5EF4-FFF2-40B4-BE49-F238E27FC236}">
                <a16:creationId xmlns:a16="http://schemas.microsoft.com/office/drawing/2014/main" xmlns="" id="{EA870274-F294-4210-A8DE-CAD80A6D990F}"/>
              </a:ext>
            </a:extLst>
          </p:cNvPr>
          <p:cNvSpPr txBox="1"/>
          <p:nvPr/>
        </p:nvSpPr>
        <p:spPr>
          <a:xfrm>
            <a:off x="958794" y="268881"/>
            <a:ext cx="7531608" cy="523220"/>
          </a:xfrm>
          <a:prstGeom prst="rect">
            <a:avLst/>
          </a:prstGeom>
          <a:noFill/>
        </p:spPr>
        <p:txBody>
          <a:bodyPr wrap="square" rtlCol="0">
            <a:spAutoFit/>
          </a:bodyPr>
          <a:lstStyle/>
          <a:p>
            <a:r>
              <a:rPr lang="en-GB" sz="2800" dirty="0">
                <a:solidFill>
                  <a:srgbClr val="0070C0"/>
                </a:solidFill>
              </a:rPr>
              <a:t>Years 1 and 2: National Curriculum for Key Stage 1</a:t>
            </a:r>
          </a:p>
        </p:txBody>
      </p:sp>
      <p:pic>
        <p:nvPicPr>
          <p:cNvPr id="5" name="Picture 4">
            <a:extLst>
              <a:ext uri="{FF2B5EF4-FFF2-40B4-BE49-F238E27FC236}">
                <a16:creationId xmlns:a16="http://schemas.microsoft.com/office/drawing/2014/main" xmlns="" id="{316678BA-1541-484E-BB98-78FA794D7AF8}"/>
              </a:ext>
            </a:extLst>
          </p:cNvPr>
          <p:cNvPicPr>
            <a:picLocks noChangeAspect="1"/>
          </p:cNvPicPr>
          <p:nvPr/>
        </p:nvPicPr>
        <p:blipFill>
          <a:blip r:embed="rId5"/>
          <a:stretch>
            <a:fillRect/>
          </a:stretch>
        </p:blipFill>
        <p:spPr>
          <a:xfrm>
            <a:off x="9392021" y="4751293"/>
            <a:ext cx="2516095" cy="1887071"/>
          </a:xfrm>
          <a:prstGeom prst="rect">
            <a:avLst/>
          </a:prstGeom>
        </p:spPr>
      </p:pic>
      <p:pic>
        <p:nvPicPr>
          <p:cNvPr id="7" name="Picture 6">
            <a:extLst>
              <a:ext uri="{FF2B5EF4-FFF2-40B4-BE49-F238E27FC236}">
                <a16:creationId xmlns:a16="http://schemas.microsoft.com/office/drawing/2014/main" xmlns="" id="{CD225C13-55B2-40A6-B7EC-8C225B58B8CE}"/>
              </a:ext>
            </a:extLst>
          </p:cNvPr>
          <p:cNvPicPr>
            <a:picLocks noChangeAspect="1"/>
          </p:cNvPicPr>
          <p:nvPr/>
        </p:nvPicPr>
        <p:blipFill>
          <a:blip r:embed="rId6"/>
          <a:stretch>
            <a:fillRect/>
          </a:stretch>
        </p:blipFill>
        <p:spPr>
          <a:xfrm>
            <a:off x="7993531" y="2850994"/>
            <a:ext cx="2384609" cy="1788457"/>
          </a:xfrm>
          <a:prstGeom prst="rect">
            <a:avLst/>
          </a:prstGeom>
        </p:spPr>
      </p:pic>
      <p:pic>
        <p:nvPicPr>
          <p:cNvPr id="9" name="Picture 8">
            <a:extLst>
              <a:ext uri="{FF2B5EF4-FFF2-40B4-BE49-F238E27FC236}">
                <a16:creationId xmlns:a16="http://schemas.microsoft.com/office/drawing/2014/main" xmlns="" id="{508E6A27-5F12-48C6-8153-ABD6B4718F49}"/>
              </a:ext>
            </a:extLst>
          </p:cNvPr>
          <p:cNvPicPr>
            <a:picLocks noChangeAspect="1"/>
          </p:cNvPicPr>
          <p:nvPr/>
        </p:nvPicPr>
        <p:blipFill>
          <a:blip r:embed="rId7"/>
          <a:stretch>
            <a:fillRect/>
          </a:stretch>
        </p:blipFill>
        <p:spPr>
          <a:xfrm>
            <a:off x="8999172" y="999036"/>
            <a:ext cx="2193364" cy="1645023"/>
          </a:xfrm>
          <a:prstGeom prst="rect">
            <a:avLst/>
          </a:prstGeom>
        </p:spPr>
      </p:pic>
      <p:pic>
        <p:nvPicPr>
          <p:cNvPr id="3" name="Slide 8">
            <a:hlinkClick r:id="" action="ppaction://media"/>
            <a:extLst>
              <a:ext uri="{FF2B5EF4-FFF2-40B4-BE49-F238E27FC236}">
                <a16:creationId xmlns:a16="http://schemas.microsoft.com/office/drawing/2014/main" xmlns="" id="{B13D0F05-443B-43B3-86BD-FE5BA5D5E10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9293" y="268881"/>
            <a:ext cx="609600" cy="609600"/>
          </a:xfrm>
          <a:prstGeom prst="rect">
            <a:avLst/>
          </a:prstGeom>
        </p:spPr>
      </p:pic>
      <p:pic>
        <p:nvPicPr>
          <p:cNvPr id="8" name="Picture 7">
            <a:extLst>
              <a:ext uri="{FF2B5EF4-FFF2-40B4-BE49-F238E27FC236}">
                <a16:creationId xmlns:a16="http://schemas.microsoft.com/office/drawing/2014/main" xmlns="" id="{7E5BBBAF-DBDB-4779-8D0A-945224987527}"/>
              </a:ext>
            </a:extLst>
          </p:cNvPr>
          <p:cNvPicPr>
            <a:picLocks noChangeAspect="1"/>
          </p:cNvPicPr>
          <p:nvPr/>
        </p:nvPicPr>
        <p:blipFill rotWithShape="1">
          <a:blip r:embed="rId9"/>
          <a:srcRect l="1833" r="62436"/>
          <a:stretch/>
        </p:blipFill>
        <p:spPr>
          <a:xfrm>
            <a:off x="11233206" y="180033"/>
            <a:ext cx="741862" cy="1224136"/>
          </a:xfrm>
          <a:prstGeom prst="rect">
            <a:avLst/>
          </a:prstGeom>
        </p:spPr>
      </p:pic>
    </p:spTree>
    <p:extLst>
      <p:ext uri="{BB962C8B-B14F-4D97-AF65-F5344CB8AC3E}">
        <p14:creationId xmlns:p14="http://schemas.microsoft.com/office/powerpoint/2010/main" val="171058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0DF5CB-520A-4B84-9943-CD70169DA143}"/>
              </a:ext>
            </a:extLst>
          </p:cNvPr>
          <p:cNvSpPr>
            <a:spLocks noGrp="1"/>
          </p:cNvSpPr>
          <p:nvPr>
            <p:ph type="title"/>
          </p:nvPr>
        </p:nvSpPr>
        <p:spPr>
          <a:xfrm>
            <a:off x="1317421" y="220230"/>
            <a:ext cx="10515600" cy="1325563"/>
          </a:xfrm>
        </p:spPr>
        <p:txBody>
          <a:bodyPr/>
          <a:lstStyle/>
          <a:p>
            <a:r>
              <a:rPr lang="en-US" dirty="0">
                <a:solidFill>
                  <a:srgbClr val="0070C0"/>
                </a:solidFill>
              </a:rPr>
              <a:t>Behaviour Policy </a:t>
            </a:r>
            <a:r>
              <a:rPr lang="en-US" dirty="0"/>
              <a:t/>
            </a:r>
            <a:br>
              <a:rPr lang="en-US" dirty="0"/>
            </a:br>
            <a:endParaRPr lang="en-GB" dirty="0"/>
          </a:p>
        </p:txBody>
      </p:sp>
      <p:pic>
        <p:nvPicPr>
          <p:cNvPr id="4" name="Content Placeholder 3">
            <a:extLst>
              <a:ext uri="{FF2B5EF4-FFF2-40B4-BE49-F238E27FC236}">
                <a16:creationId xmlns:a16="http://schemas.microsoft.com/office/drawing/2014/main" xmlns="" id="{F9A2734E-C885-427E-B4E0-19F1A665E659}"/>
              </a:ext>
            </a:extLst>
          </p:cNvPr>
          <p:cNvPicPr>
            <a:picLocks noGrp="1" noChangeAspect="1"/>
          </p:cNvPicPr>
          <p:nvPr>
            <p:ph idx="1"/>
          </p:nvPr>
        </p:nvPicPr>
        <p:blipFill>
          <a:blip r:embed="rId5"/>
          <a:stretch>
            <a:fillRect/>
          </a:stretch>
        </p:blipFill>
        <p:spPr>
          <a:xfrm>
            <a:off x="7075498" y="836228"/>
            <a:ext cx="3295435" cy="2392201"/>
          </a:xfrm>
          <a:prstGeom prst="rect">
            <a:avLst/>
          </a:prstGeom>
        </p:spPr>
      </p:pic>
      <p:sp>
        <p:nvSpPr>
          <p:cNvPr id="5" name="Rectangle 4">
            <a:extLst>
              <a:ext uri="{FF2B5EF4-FFF2-40B4-BE49-F238E27FC236}">
                <a16:creationId xmlns:a16="http://schemas.microsoft.com/office/drawing/2014/main" xmlns="" id="{DE9E3117-F27F-44DA-9849-767AE419ECCF}"/>
              </a:ext>
            </a:extLst>
          </p:cNvPr>
          <p:cNvSpPr/>
          <p:nvPr/>
        </p:nvSpPr>
        <p:spPr>
          <a:xfrm>
            <a:off x="180974" y="1188244"/>
            <a:ext cx="6814185" cy="4401205"/>
          </a:xfrm>
          <a:prstGeom prst="rect">
            <a:avLst/>
          </a:prstGeom>
        </p:spPr>
        <p:txBody>
          <a:bodyPr wrap="square">
            <a:spAutoFit/>
          </a:bodyPr>
          <a:lstStyle/>
          <a:p>
            <a:r>
              <a:rPr lang="en-GB" sz="2000" dirty="0">
                <a:latin typeface="Calibri" panose="020F0502020204030204" pitchFamily="34" charset="0"/>
                <a:ea typeface="Times New Roman" panose="02020603050405020304" pitchFamily="18" charset="0"/>
              </a:rPr>
              <a:t>At Henleaze Infant School we believe:  </a:t>
            </a:r>
            <a:endParaRPr lang="en-GB" sz="2000" dirty="0">
              <a:latin typeface="Times New Roman" panose="02020603050405020304" pitchFamily="18" charset="0"/>
              <a:ea typeface="Times New Roman" panose="02020603050405020304" pitchFamily="18" charset="0"/>
            </a:endParaRPr>
          </a:p>
          <a:p>
            <a:r>
              <a:rPr lang="en-GB" sz="2000" dirty="0">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GB" sz="2000" dirty="0">
                <a:latin typeface="Calibri" panose="020F0502020204030204" pitchFamily="34" charset="0"/>
                <a:ea typeface="Times New Roman" panose="02020603050405020304" pitchFamily="18" charset="0"/>
              </a:rPr>
              <a:t>      </a:t>
            </a:r>
            <a:r>
              <a:rPr lang="en-GB" sz="2000" b="1" dirty="0">
                <a:latin typeface="Calibri" panose="020F0502020204030204" pitchFamily="34" charset="0"/>
                <a:ea typeface="Times New Roman" panose="02020603050405020304" pitchFamily="18" charset="0"/>
              </a:rPr>
              <a:t>Positive relationships </a:t>
            </a:r>
            <a:r>
              <a:rPr lang="en-GB" sz="2000" dirty="0">
                <a:latin typeface="Calibri" panose="020F0502020204030204" pitchFamily="34" charset="0"/>
                <a:ea typeface="Times New Roman" panose="02020603050405020304" pitchFamily="18" charset="0"/>
              </a:rPr>
              <a:t>are critical to a safe learning environment</a:t>
            </a:r>
            <a:endParaRPr lang="en-GB" sz="2000"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latin typeface="Calibri" panose="020F0502020204030204" pitchFamily="34" charset="0"/>
                <a:ea typeface="Times New Roman" panose="02020603050405020304" pitchFamily="18" charset="0"/>
              </a:rPr>
              <a:t>  </a:t>
            </a:r>
            <a:r>
              <a:rPr lang="en-GB" sz="2000" b="1" dirty="0">
                <a:latin typeface="Calibri" panose="020F0502020204030204" pitchFamily="34" charset="0"/>
                <a:ea typeface="Times New Roman" panose="02020603050405020304" pitchFamily="18" charset="0"/>
              </a:rPr>
              <a:t>Behaviour is communication </a:t>
            </a:r>
            <a:r>
              <a:rPr lang="en-GB" sz="2000" dirty="0">
                <a:latin typeface="Calibri" panose="020F0502020204030204" pitchFamily="34" charset="0"/>
                <a:ea typeface="Times New Roman" panose="02020603050405020304" pitchFamily="18" charset="0"/>
              </a:rPr>
              <a:t>and is often a person’s response to their emotional state</a:t>
            </a:r>
            <a:endParaRPr lang="en-GB" sz="2000" dirty="0">
              <a:latin typeface="Times New Roman" panose="02020603050405020304" pitchFamily="18" charset="0"/>
              <a:ea typeface="Times New Roman" panose="02020603050405020304" pitchFamily="18" charset="0"/>
            </a:endParaRPr>
          </a:p>
          <a:p>
            <a:r>
              <a:rPr lang="en-GB" sz="2000" dirty="0">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GB" sz="2000" dirty="0">
                <a:latin typeface="Calibri" panose="020F0502020204030204" pitchFamily="34" charset="0"/>
                <a:ea typeface="Times New Roman" panose="02020603050405020304" pitchFamily="18" charset="0"/>
              </a:rPr>
              <a:t>      Children respond well to </a:t>
            </a:r>
            <a:r>
              <a:rPr lang="en-GB" sz="2000" b="1" dirty="0">
                <a:latin typeface="Calibri" panose="020F0502020204030204" pitchFamily="34" charset="0"/>
                <a:ea typeface="Times New Roman" panose="02020603050405020304" pitchFamily="18" charset="0"/>
              </a:rPr>
              <a:t>positive reinforcement </a:t>
            </a:r>
            <a:endParaRPr lang="en-GB" sz="2000" b="1" dirty="0">
              <a:latin typeface="Times New Roman" panose="02020603050405020304" pitchFamily="18" charset="0"/>
              <a:ea typeface="Times New Roman" panose="02020603050405020304" pitchFamily="18" charset="0"/>
            </a:endParaRPr>
          </a:p>
          <a:p>
            <a:r>
              <a:rPr lang="en-GB" sz="2000" dirty="0">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GB" sz="2000" dirty="0">
                <a:latin typeface="Calibri" panose="020F0502020204030204" pitchFamily="34" charset="0"/>
                <a:ea typeface="Times New Roman" panose="02020603050405020304" pitchFamily="18" charset="0"/>
              </a:rPr>
              <a:t>      Children learn best in an ordered environment where </a:t>
            </a:r>
            <a:r>
              <a:rPr lang="en-GB" sz="2000" b="1" dirty="0">
                <a:latin typeface="Calibri" panose="020F0502020204030204" pitchFamily="34" charset="0"/>
                <a:ea typeface="Times New Roman" panose="02020603050405020304" pitchFamily="18" charset="0"/>
              </a:rPr>
              <a:t>boundaries are clear and  consistent </a:t>
            </a:r>
            <a:endParaRPr lang="en-GB" sz="2000" b="1" dirty="0">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GB" sz="2000" dirty="0">
                <a:latin typeface="Calibri" panose="020F0502020204030204" pitchFamily="34" charset="0"/>
                <a:ea typeface="Times New Roman" panose="02020603050405020304" pitchFamily="18" charset="0"/>
              </a:rPr>
              <a:t>Children should be taught </a:t>
            </a:r>
            <a:r>
              <a:rPr lang="en-GB" sz="2000" b="1" dirty="0">
                <a:latin typeface="Calibri" panose="020F0502020204030204" pitchFamily="34" charset="0"/>
                <a:ea typeface="Times New Roman" panose="02020603050405020304" pitchFamily="18" charset="0"/>
              </a:rPr>
              <a:t>age-appropriate strategies </a:t>
            </a:r>
            <a:r>
              <a:rPr lang="en-GB" sz="2000" dirty="0">
                <a:latin typeface="Calibri" panose="020F0502020204030204" pitchFamily="34" charset="0"/>
                <a:ea typeface="Times New Roman" panose="02020603050405020304" pitchFamily="18" charset="0"/>
              </a:rPr>
              <a:t>to resolve day-to-day conflicts with peers</a:t>
            </a:r>
            <a:endParaRPr lang="en-GB" sz="2000" dirty="0">
              <a:latin typeface="Times New Roman" panose="02020603050405020304" pitchFamily="18" charset="0"/>
              <a:ea typeface="Times New Roman" panose="02020603050405020304" pitchFamily="18" charset="0"/>
            </a:endParaRPr>
          </a:p>
          <a:p>
            <a:r>
              <a:rPr lang="en-GB" sz="2000" dirty="0">
                <a:latin typeface="Calibri" panose="020F0502020204030204" pitchFamily="34" charset="0"/>
                <a:ea typeface="Times New Roman" panose="02020603050405020304" pitchFamily="18" charset="0"/>
                <a:cs typeface="Calibri" panose="020F0502020204030204" pitchFamily="34" charset="0"/>
                <a:sym typeface="Symbol" panose="05050102010706020507" pitchFamily="18" charset="2"/>
              </a:rPr>
              <a:t></a:t>
            </a:r>
            <a:r>
              <a:rPr lang="en-GB" sz="2000" dirty="0">
                <a:latin typeface="Calibri" panose="020F0502020204030204" pitchFamily="34" charset="0"/>
                <a:ea typeface="Times New Roman" panose="02020603050405020304" pitchFamily="18" charset="0"/>
              </a:rPr>
              <a:t>      Poor behaviour choices may require support and that effective behaviour management should draw on a range of </a:t>
            </a:r>
            <a:r>
              <a:rPr lang="en-GB" sz="2000" b="1" dirty="0">
                <a:latin typeface="Calibri" panose="020F0502020204030204" pitchFamily="34" charset="0"/>
                <a:ea typeface="Times New Roman" panose="02020603050405020304" pitchFamily="18" charset="0"/>
              </a:rPr>
              <a:t>agreed strategies </a:t>
            </a:r>
            <a:r>
              <a:rPr lang="en-GB" sz="2000" dirty="0">
                <a:latin typeface="Calibri" panose="020F0502020204030204" pitchFamily="34" charset="0"/>
                <a:ea typeface="Times New Roman" panose="02020603050405020304" pitchFamily="18" charset="0"/>
              </a:rPr>
              <a:t>to support children in making appropriate choices  </a:t>
            </a:r>
            <a:endParaRPr lang="en-GB" sz="20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xmlns="" id="{6CF3CA3A-76A7-4A7D-A45F-64A5EA6B9177}"/>
              </a:ext>
            </a:extLst>
          </p:cNvPr>
          <p:cNvPicPr>
            <a:picLocks noChangeAspect="1"/>
          </p:cNvPicPr>
          <p:nvPr/>
        </p:nvPicPr>
        <p:blipFill>
          <a:blip r:embed="rId6"/>
          <a:stretch>
            <a:fillRect/>
          </a:stretch>
        </p:blipFill>
        <p:spPr>
          <a:xfrm>
            <a:off x="9685005" y="4876800"/>
            <a:ext cx="2148016" cy="1611012"/>
          </a:xfrm>
          <a:prstGeom prst="rect">
            <a:avLst/>
          </a:prstGeom>
        </p:spPr>
      </p:pic>
      <p:pic>
        <p:nvPicPr>
          <p:cNvPr id="8" name="Picture 7">
            <a:extLst>
              <a:ext uri="{FF2B5EF4-FFF2-40B4-BE49-F238E27FC236}">
                <a16:creationId xmlns:a16="http://schemas.microsoft.com/office/drawing/2014/main" xmlns="" id="{2EE8FFDC-B357-4432-B08D-43A579009283}"/>
              </a:ext>
            </a:extLst>
          </p:cNvPr>
          <p:cNvPicPr>
            <a:picLocks noChangeAspect="1"/>
          </p:cNvPicPr>
          <p:nvPr/>
        </p:nvPicPr>
        <p:blipFill rotWithShape="1">
          <a:blip r:embed="rId7"/>
          <a:srcRect t="7993" r="5301" b="15043"/>
          <a:stretch/>
        </p:blipFill>
        <p:spPr>
          <a:xfrm>
            <a:off x="6516553" y="5263443"/>
            <a:ext cx="2174703" cy="1325563"/>
          </a:xfrm>
          <a:prstGeom prst="rect">
            <a:avLst/>
          </a:prstGeom>
        </p:spPr>
      </p:pic>
      <p:pic>
        <p:nvPicPr>
          <p:cNvPr id="7" name="Picture 6">
            <a:extLst>
              <a:ext uri="{FF2B5EF4-FFF2-40B4-BE49-F238E27FC236}">
                <a16:creationId xmlns:a16="http://schemas.microsoft.com/office/drawing/2014/main" xmlns="" id="{A4A0657B-5AF1-4640-988D-C8134458F0A8}"/>
              </a:ext>
            </a:extLst>
          </p:cNvPr>
          <p:cNvPicPr>
            <a:picLocks noChangeAspect="1"/>
          </p:cNvPicPr>
          <p:nvPr/>
        </p:nvPicPr>
        <p:blipFill rotWithShape="1">
          <a:blip r:embed="rId8"/>
          <a:srcRect l="1833" r="62436"/>
          <a:stretch/>
        </p:blipFill>
        <p:spPr>
          <a:xfrm>
            <a:off x="10653390" y="224160"/>
            <a:ext cx="741862" cy="1224136"/>
          </a:xfrm>
          <a:prstGeom prst="rect">
            <a:avLst/>
          </a:prstGeom>
        </p:spPr>
      </p:pic>
      <p:pic>
        <p:nvPicPr>
          <p:cNvPr id="3" name="Slide 9">
            <a:hlinkClick r:id="" action="ppaction://media"/>
            <a:extLst>
              <a:ext uri="{FF2B5EF4-FFF2-40B4-BE49-F238E27FC236}">
                <a16:creationId xmlns:a16="http://schemas.microsoft.com/office/drawing/2014/main" xmlns="" id="{6A403A29-0474-4183-838F-AFEF4C18AF2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8979" y="241868"/>
            <a:ext cx="609600" cy="609600"/>
          </a:xfrm>
          <a:prstGeom prst="rect">
            <a:avLst/>
          </a:prstGeom>
        </p:spPr>
      </p:pic>
      <p:pic>
        <p:nvPicPr>
          <p:cNvPr id="9" name="Picture 8">
            <a:extLst>
              <a:ext uri="{FF2B5EF4-FFF2-40B4-BE49-F238E27FC236}">
                <a16:creationId xmlns:a16="http://schemas.microsoft.com/office/drawing/2014/main" xmlns="" id="{C436F594-3816-4F4B-A1EB-78D8368B63D4}"/>
              </a:ext>
            </a:extLst>
          </p:cNvPr>
          <p:cNvPicPr>
            <a:picLocks noChangeAspect="1"/>
          </p:cNvPicPr>
          <p:nvPr/>
        </p:nvPicPr>
        <p:blipFill>
          <a:blip r:embed="rId10"/>
          <a:stretch>
            <a:fillRect/>
          </a:stretch>
        </p:blipFill>
        <p:spPr>
          <a:xfrm>
            <a:off x="7603905" y="3543787"/>
            <a:ext cx="2117649" cy="1385206"/>
          </a:xfrm>
          <a:prstGeom prst="rect">
            <a:avLst/>
          </a:prstGeom>
        </p:spPr>
      </p:pic>
    </p:spTree>
    <p:extLst>
      <p:ext uri="{BB962C8B-B14F-4D97-AF65-F5344CB8AC3E}">
        <p14:creationId xmlns:p14="http://schemas.microsoft.com/office/powerpoint/2010/main" val="187953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620</TotalTime>
  <Words>205</Words>
  <Application>Microsoft Office PowerPoint</Application>
  <PresentationFormat>Widescreen</PresentationFormat>
  <Paragraphs>58</Paragraphs>
  <Slides>12</Slides>
  <Notes>6</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Symbol</vt:lpstr>
      <vt:lpstr>Times New Roman</vt:lpstr>
      <vt:lpstr>Office Theme</vt:lpstr>
      <vt:lpstr>PowerPoint Presentation</vt:lpstr>
      <vt:lpstr>PowerPoint Presentation</vt:lpstr>
      <vt:lpstr>Relationships</vt:lpstr>
      <vt:lpstr>Outstanding Learning for all</vt:lpstr>
      <vt:lpstr>Embedding values through our Curriculum </vt:lpstr>
      <vt:lpstr> The curriculum at Henleaze Infant School will ensure: Our children learn to celebrate individuality and unique qualities in themselves and others. Our children will feel they belong to our school, our community, our city of Bristol, our country and wider world. Our children are excited to learn, are curious and recognise the awe and wonder around them.  Through the teaching of ELLI children have gained the skills to learn effectively and provide the confidence needed to express their thoughts, needs and opinions. They can think creatively to solve problems and meet new challenges with resilience. They have academic ambition and high aspirations for their futures. They have the foundations to grow into responsible, outward looking and generous global citizens showing respect and empathy for others and our world. Our children have the knowledge, skills and emotional wellbeing to lead happy, healthy lives. </vt:lpstr>
      <vt:lpstr>PowerPoint Presentation</vt:lpstr>
      <vt:lpstr>PowerPoint Presentation</vt:lpstr>
      <vt:lpstr>Behaviour Policy  </vt:lpstr>
      <vt:lpstr>Lunchtime Experience</vt:lpstr>
      <vt:lpstr>Extra-Curricular Opportunities</vt:lpstr>
      <vt:lpstr>School Tours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 fricker</dc:creator>
  <cp:lastModifiedBy>Rachel Bateson</cp:lastModifiedBy>
  <cp:revision>39</cp:revision>
  <dcterms:created xsi:type="dcterms:W3CDTF">2019-05-02T18:41:19Z</dcterms:created>
  <dcterms:modified xsi:type="dcterms:W3CDTF">2020-09-29T13:35:47Z</dcterms:modified>
</cp:coreProperties>
</file>