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QqbhCAqi8E9LAdC2S50h0kitw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What makes Henleaze Infant School special: Our commitment to providing a warm, safe, engaging learning environment for our children based on our deep understanding of the what young children need to thrive. We are all Infant specialists and tailor our curriculum and policies to the age range of our children. We know that young children are highly capable and provide a broad and ambitious curriculum.  </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1be02be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1be02be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From the 2018 Ofsted the school has worked to rapidly address all identified areas of improvement. Our school is an happy, vibrant learning environment that continues to result in very  good outcomes for children.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0" name="Google Shape;180;gf1be02be4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Following a 2018 Ofsted which judged the school to be ‘Requires Improvement’ there was a change in leadership. The school embarked on a journey of rapid improvement, maintaining the child-centred ethos, whilst ensuring the curriculum developments enabled all groups of pupils to make progress to reach their potential. This included staff working with teaching schools to learn about the newest developments in education, improving resources and increasing the monitoring of progress to ensure no child is left behind.   We work closely with </a:t>
            </a:r>
            <a:r>
              <a:rPr lang="en-GB" dirty="0" err="1"/>
              <a:t>henleaze</a:t>
            </a:r>
            <a:r>
              <a:rPr lang="en-GB" dirty="0"/>
              <a:t> Junior school not only to ensure a smooth and well-managed transition for children, but also in curriculum developments and enrichment. Both schools work within NW24 partnership providing a wider network of school development and inter-school enrichment activities. </a:t>
            </a:r>
            <a:endParaRPr dirty="0"/>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We highly value the role parents play in supporting their child’s educational and social-emotional developments. We understand behavior as a communicator of emotion and work with parents to understand changes in behaviour to ensure we support the root cause. We provide planned and incidental opportunities to understand, celebrate and discuss learning, including through our class blogs that are updated each week to ensure parents are fully involved in their child’s education. Staff at henleaze Infants are committed, with many long-serving team members, meaning they are part of community. This leads to a knowledge of families and the community. Beyond our school team, we work closely with School’s Out henleaze our after school club provider. Alongside our in-house Breakfast Club team SOH provide a safe and familiar environment to ensure children are well supported through our wrap around care offer. Friends of Henleaze Infant School (FHIS) are our fantastic parents’ association. Beyond their amazing fundraising efforts, the events and communication systems they have developed enable new and existing families to feel an integral and welcome part of our community. </a:t>
            </a: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Henleaze Infant School strongly believe in a curriculum that enables children to learn the skills of effective life-long learners to support their attainment and progress. We develop these skills using ELLI (Effective Lifelong Learning Inventory) which started out as a research project at Bristol University. It uses seven animal characters to represent the seven identified characteristics of effective learners. Through the use of age-appropriate, child-friendly characters linked to a story, we give the children a shared language of learning and an understanding of the skills they need in order to become effective learners. Teaching and learning is woven throughout the curriculum and is a planned element in school assemblies and celebrations. </a:t>
            </a: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Recognised by Ofsted that children feel safe and happy to come to school</a:t>
            </a:r>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As an Infant school our offer for the youngest children often exceeds that of other primary schools. We know our children are very capable and do not wish to limit their enrichment opportunities.</a:t>
            </a:r>
            <a:endParaRPr/>
          </a:p>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Each child is entitled to a free school lunch under the Universal Free School Meals offer for children under the age of 7. Our lunchtime team know and understand how important this part of the day is and  communicate effectively  with teachers and the wider staff. Shine Sports coaches are part of our lunchtime team and provide opportunities for sports activities as well as traditional playground games alongside our lunchtime supervisors. </a:t>
            </a: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AFD"/>
            </a:gs>
            <a:gs pos="12000">
              <a:srgbClr val="97DAF2"/>
            </a:gs>
            <a:gs pos="32000">
              <a:srgbClr val="97DAF2"/>
            </a:gs>
            <a:gs pos="45000">
              <a:srgbClr val="BAE6F6"/>
            </a:gs>
            <a:gs pos="100000">
              <a:srgbClr val="BAE6F6"/>
            </a:gs>
          </a:gsLst>
          <a:lin ang="5400000" scaled="0"/>
        </a:gra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0" name="Google Shape;90;p1" descr="C:\Users\teacher\Pictures\2019-02-14\1056.JPG"/>
          <p:cNvPicPr preferRelativeResize="0"/>
          <p:nvPr/>
        </p:nvPicPr>
        <p:blipFill rotWithShape="1">
          <a:blip r:embed="rId3">
            <a:alphaModFix/>
          </a:blip>
          <a:srcRect r="20643"/>
          <a:stretch/>
        </p:blipFill>
        <p:spPr>
          <a:xfrm>
            <a:off x="9275969" y="845657"/>
            <a:ext cx="1972931" cy="1856935"/>
          </a:xfrm>
          <a:prstGeom prst="rect">
            <a:avLst/>
          </a:prstGeom>
          <a:noFill/>
          <a:ln>
            <a:noFill/>
          </a:ln>
        </p:spPr>
      </p:pic>
      <p:pic>
        <p:nvPicPr>
          <p:cNvPr id="92" name="Google Shape;92;p1"/>
          <p:cNvPicPr preferRelativeResize="0"/>
          <p:nvPr/>
        </p:nvPicPr>
        <p:blipFill rotWithShape="1">
          <a:blip r:embed="rId4">
            <a:alphaModFix/>
          </a:blip>
          <a:srcRect/>
          <a:stretch/>
        </p:blipFill>
        <p:spPr>
          <a:xfrm>
            <a:off x="624178" y="651074"/>
            <a:ext cx="2217150" cy="2218143"/>
          </a:xfrm>
          <a:prstGeom prst="rect">
            <a:avLst/>
          </a:prstGeom>
          <a:noFill/>
          <a:ln>
            <a:noFill/>
          </a:ln>
        </p:spPr>
      </p:pic>
      <p:pic>
        <p:nvPicPr>
          <p:cNvPr id="93" name="Google Shape;93;p1"/>
          <p:cNvPicPr preferRelativeResize="0"/>
          <p:nvPr/>
        </p:nvPicPr>
        <p:blipFill rotWithShape="1">
          <a:blip r:embed="rId5">
            <a:alphaModFix/>
          </a:blip>
          <a:srcRect/>
          <a:stretch/>
        </p:blipFill>
        <p:spPr>
          <a:xfrm>
            <a:off x="4791104" y="180581"/>
            <a:ext cx="2609791" cy="1330152"/>
          </a:xfrm>
          <a:prstGeom prst="rect">
            <a:avLst/>
          </a:prstGeom>
          <a:noFill/>
          <a:ln>
            <a:noFill/>
          </a:ln>
        </p:spPr>
      </p:pic>
      <p:pic>
        <p:nvPicPr>
          <p:cNvPr id="94" name="Google Shape;94;p1"/>
          <p:cNvPicPr preferRelativeResize="0"/>
          <p:nvPr/>
        </p:nvPicPr>
        <p:blipFill rotWithShape="1">
          <a:blip r:embed="rId6">
            <a:alphaModFix/>
          </a:blip>
          <a:srcRect/>
          <a:stretch/>
        </p:blipFill>
        <p:spPr>
          <a:xfrm>
            <a:off x="10216592" y="5012931"/>
            <a:ext cx="1842752" cy="1638261"/>
          </a:xfrm>
          <a:prstGeom prst="rect">
            <a:avLst/>
          </a:prstGeom>
          <a:noFill/>
          <a:ln>
            <a:noFill/>
          </a:ln>
        </p:spPr>
      </p:pic>
      <p:pic>
        <p:nvPicPr>
          <p:cNvPr id="96" name="Google Shape;96;p1" descr="https://lh4.googleusercontent.com/GNsEcUaZA3vgEL6RQo6-ImPWeRwxBqtitykB9oQpYGW89n6GNUNutY4Z32K-w9ZZveGLM-A2-AMZD8hm0TRm4EkWwHPtC1fBskmbbeVjkJKW20gS2nq1I5_pq7zPan3rQnwOUjM"/>
          <p:cNvPicPr preferRelativeResize="0"/>
          <p:nvPr/>
        </p:nvPicPr>
        <p:blipFill rotWithShape="1">
          <a:blip r:embed="rId7">
            <a:alphaModFix/>
          </a:blip>
          <a:srcRect/>
          <a:stretch/>
        </p:blipFill>
        <p:spPr>
          <a:xfrm>
            <a:off x="4241280" y="1760145"/>
            <a:ext cx="3709437" cy="3709437"/>
          </a:xfrm>
          <a:prstGeom prst="rect">
            <a:avLst/>
          </a:prstGeom>
          <a:noFill/>
          <a:ln>
            <a:noFill/>
          </a:ln>
        </p:spPr>
      </p:pic>
      <p:sp>
        <p:nvSpPr>
          <p:cNvPr id="2" name="TextBox 1">
            <a:extLst>
              <a:ext uri="{FF2B5EF4-FFF2-40B4-BE49-F238E27FC236}">
                <a16:creationId xmlns:a16="http://schemas.microsoft.com/office/drawing/2014/main" id="{A757008A-9B02-4A0D-B5AA-3C96FEBE4786}"/>
              </a:ext>
            </a:extLst>
          </p:cNvPr>
          <p:cNvSpPr txBox="1"/>
          <p:nvPr/>
        </p:nvSpPr>
        <p:spPr>
          <a:xfrm>
            <a:off x="4660777" y="5912528"/>
            <a:ext cx="2106094" cy="738664"/>
          </a:xfrm>
          <a:prstGeom prst="rect">
            <a:avLst/>
          </a:prstGeom>
          <a:solidFill>
            <a:schemeClr val="bg1"/>
          </a:solidFill>
        </p:spPr>
        <p:txBody>
          <a:bodyPr wrap="square" rtlCol="0">
            <a:spAutoFit/>
          </a:bodyPr>
          <a:lstStyle/>
          <a:p>
            <a:r>
              <a:rPr lang="en-GB" dirty="0"/>
              <a:t>Please see notes section on each page </a:t>
            </a:r>
            <a:r>
              <a:rPr lang="en-GB"/>
              <a:t>for details.</a:t>
            </a:r>
            <a:endParaRPr lang="en-GB" dirty="0"/>
          </a:p>
        </p:txBody>
      </p:sp>
      <p:pic>
        <p:nvPicPr>
          <p:cNvPr id="3" name="Picture 2">
            <a:extLst>
              <a:ext uri="{FF2B5EF4-FFF2-40B4-BE49-F238E27FC236}">
                <a16:creationId xmlns:a16="http://schemas.microsoft.com/office/drawing/2014/main" id="{7B65C2AC-2545-4F57-91A0-6E07EF6FF2E5}"/>
              </a:ext>
            </a:extLst>
          </p:cNvPr>
          <p:cNvPicPr>
            <a:picLocks noChangeAspect="1"/>
          </p:cNvPicPr>
          <p:nvPr/>
        </p:nvPicPr>
        <p:blipFill>
          <a:blip r:embed="rId8"/>
          <a:stretch>
            <a:fillRect/>
          </a:stretch>
        </p:blipFill>
        <p:spPr>
          <a:xfrm>
            <a:off x="361663" y="4785674"/>
            <a:ext cx="1105052" cy="1865518"/>
          </a:xfrm>
          <a:prstGeom prst="rect">
            <a:avLst/>
          </a:prstGeom>
        </p:spPr>
      </p:pic>
      <p:pic>
        <p:nvPicPr>
          <p:cNvPr id="4" name="Picture 3">
            <a:extLst>
              <a:ext uri="{FF2B5EF4-FFF2-40B4-BE49-F238E27FC236}">
                <a16:creationId xmlns:a16="http://schemas.microsoft.com/office/drawing/2014/main" id="{D989B9A4-5591-4291-98B1-4A9880FEB5D2}"/>
              </a:ext>
            </a:extLst>
          </p:cNvPr>
          <p:cNvPicPr>
            <a:picLocks noChangeAspect="1"/>
          </p:cNvPicPr>
          <p:nvPr/>
        </p:nvPicPr>
        <p:blipFill>
          <a:blip r:embed="rId9"/>
          <a:stretch>
            <a:fillRect/>
          </a:stretch>
        </p:blipFill>
        <p:spPr>
          <a:xfrm>
            <a:off x="1747808" y="3245680"/>
            <a:ext cx="2269155" cy="2069837"/>
          </a:xfrm>
          <a:prstGeom prst="rect">
            <a:avLst/>
          </a:prstGeom>
        </p:spPr>
      </p:pic>
      <p:pic>
        <p:nvPicPr>
          <p:cNvPr id="5" name="Picture 4">
            <a:extLst>
              <a:ext uri="{FF2B5EF4-FFF2-40B4-BE49-F238E27FC236}">
                <a16:creationId xmlns:a16="http://schemas.microsoft.com/office/drawing/2014/main" id="{65AD4C04-5D50-4DC9-A5FB-EF18B7D05BEE}"/>
              </a:ext>
            </a:extLst>
          </p:cNvPr>
          <p:cNvPicPr>
            <a:picLocks noChangeAspect="1"/>
          </p:cNvPicPr>
          <p:nvPr/>
        </p:nvPicPr>
        <p:blipFill>
          <a:blip r:embed="rId10"/>
          <a:stretch>
            <a:fillRect/>
          </a:stretch>
        </p:blipFill>
        <p:spPr>
          <a:xfrm>
            <a:off x="8175034" y="3050503"/>
            <a:ext cx="1833940" cy="2270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f1be02be4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Our School Improvement Journey </a:t>
            </a:r>
            <a:endParaRPr dirty="0"/>
          </a:p>
        </p:txBody>
      </p:sp>
      <p:sp>
        <p:nvSpPr>
          <p:cNvPr id="183" name="Google Shape;183;gf1be02be44_0_0"/>
          <p:cNvSpPr txBox="1">
            <a:spLocks noGrp="1"/>
          </p:cNvSpPr>
          <p:nvPr>
            <p:ph type="body" idx="1"/>
          </p:nvPr>
        </p:nvSpPr>
        <p:spPr>
          <a:xfrm>
            <a:off x="838200" y="1464816"/>
            <a:ext cx="10515600" cy="4712009"/>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GB" dirty="0"/>
              <a:t>Leadership and management structures to drive improvement</a:t>
            </a:r>
            <a:endParaRPr dirty="0"/>
          </a:p>
          <a:p>
            <a:pPr marL="0" lvl="0" indent="0" algn="l" rtl="0">
              <a:spcBef>
                <a:spcPts val="1000"/>
              </a:spcBef>
              <a:spcAft>
                <a:spcPts val="0"/>
              </a:spcAft>
              <a:buNone/>
            </a:pPr>
            <a:endParaRPr lang="en-GB" dirty="0"/>
          </a:p>
          <a:p>
            <a:pPr marL="0" lvl="0" indent="0" algn="l" rtl="0">
              <a:spcBef>
                <a:spcPts val="1000"/>
              </a:spcBef>
              <a:spcAft>
                <a:spcPts val="0"/>
              </a:spcAft>
              <a:buNone/>
            </a:pPr>
            <a:r>
              <a:rPr lang="en-GB" dirty="0"/>
              <a:t>Ensuring consistent, high quality maths and reading teaching</a:t>
            </a:r>
          </a:p>
          <a:p>
            <a:pPr marL="0" lvl="0" indent="0" algn="l" rtl="0">
              <a:spcBef>
                <a:spcPts val="1000"/>
              </a:spcBef>
              <a:spcAft>
                <a:spcPts val="0"/>
              </a:spcAft>
              <a:buNone/>
            </a:pPr>
            <a:r>
              <a:rPr lang="en-GB" dirty="0"/>
              <a:t> </a:t>
            </a:r>
          </a:p>
          <a:p>
            <a:pPr marL="0" lvl="0" indent="0" algn="l" rtl="0">
              <a:spcBef>
                <a:spcPts val="1000"/>
              </a:spcBef>
              <a:spcAft>
                <a:spcPts val="0"/>
              </a:spcAft>
              <a:buNone/>
            </a:pPr>
            <a:r>
              <a:rPr lang="en-GB" dirty="0"/>
              <a:t>Using quality texts to make connections in learning and inspire our children as writers</a:t>
            </a:r>
          </a:p>
          <a:p>
            <a:pPr marL="0" lvl="0" indent="0" algn="l" rtl="0">
              <a:spcBef>
                <a:spcPts val="1000"/>
              </a:spcBef>
              <a:spcAft>
                <a:spcPts val="0"/>
              </a:spcAft>
              <a:buNone/>
            </a:pPr>
            <a:endParaRPr dirty="0"/>
          </a:p>
          <a:p>
            <a:pPr marL="0" lvl="0" indent="0" algn="l" rtl="0">
              <a:spcBef>
                <a:spcPts val="1000"/>
              </a:spcBef>
              <a:spcAft>
                <a:spcPts val="0"/>
              </a:spcAft>
              <a:buNone/>
            </a:pPr>
            <a:r>
              <a:rPr lang="en-GB" dirty="0"/>
              <a:t>Right turn: Remote learning and recovery curriculum</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GB" dirty="0"/>
              <a:t>Wider curriculum development to fulfil our aims for an exciting, ambitious and broad curriculum</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84" name="Google Shape;184;gf1be02be44_0_0"/>
          <p:cNvPicPr preferRelativeResize="0"/>
          <p:nvPr/>
        </p:nvPicPr>
        <p:blipFill>
          <a:blip r:embed="rId3">
            <a:alphaModFix/>
          </a:blip>
          <a:stretch>
            <a:fillRect/>
          </a:stretch>
        </p:blipFill>
        <p:spPr>
          <a:xfrm>
            <a:off x="9570128" y="140489"/>
            <a:ext cx="1916210" cy="2655978"/>
          </a:xfrm>
          <a:prstGeom prst="rect">
            <a:avLst/>
          </a:prstGeom>
          <a:noFill/>
          <a:ln>
            <a:noFill/>
          </a:ln>
        </p:spPr>
      </p:pic>
      <p:pic>
        <p:nvPicPr>
          <p:cNvPr id="185" name="Google Shape;185;gf1be02be44_0_0"/>
          <p:cNvPicPr preferRelativeResize="0"/>
          <p:nvPr/>
        </p:nvPicPr>
        <p:blipFill>
          <a:blip r:embed="rId4">
            <a:alphaModFix/>
          </a:blip>
          <a:stretch>
            <a:fillRect/>
          </a:stretch>
        </p:blipFill>
        <p:spPr>
          <a:xfrm>
            <a:off x="9743235" y="3841366"/>
            <a:ext cx="1569995" cy="12905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4252852" y="596394"/>
            <a:ext cx="3195698" cy="1628775"/>
          </a:xfrm>
          <a:prstGeom prst="rect">
            <a:avLst/>
          </a:prstGeom>
          <a:noFill/>
          <a:ln>
            <a:noFill/>
          </a:ln>
        </p:spPr>
      </p:pic>
      <p:sp>
        <p:nvSpPr>
          <p:cNvPr id="103" name="Google Shape;103;p2"/>
          <p:cNvSpPr txBox="1">
            <a:spLocks noGrp="1"/>
          </p:cNvSpPr>
          <p:nvPr>
            <p:ph type="subTitle" idx="1"/>
          </p:nvPr>
        </p:nvSpPr>
        <p:spPr>
          <a:xfrm>
            <a:off x="1712351" y="2514600"/>
            <a:ext cx="8689976" cy="5143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70C0"/>
              </a:buClr>
              <a:buSzPts val="3600"/>
              <a:buNone/>
            </a:pPr>
            <a:r>
              <a:rPr lang="en-GB" sz="3600">
                <a:solidFill>
                  <a:srgbClr val="0070C0"/>
                </a:solidFill>
              </a:rPr>
              <a:t>Context:</a:t>
            </a:r>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Local Authority maintained</a:t>
            </a:r>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Maximum 270 Pupils</a:t>
            </a:r>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Shared Campus</a:t>
            </a:r>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3 form entry</a:t>
            </a:r>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Skilled Governors</a:t>
            </a:r>
            <a:endParaRPr sz="3600">
              <a:solidFill>
                <a:srgbClr val="0070C0"/>
              </a:solidFill>
            </a:endParaRPr>
          </a:p>
          <a:p>
            <a:pPr marL="0" lvl="0" indent="0" algn="ctr" rtl="0">
              <a:lnSpc>
                <a:spcPct val="90000"/>
              </a:lnSpc>
              <a:spcBef>
                <a:spcPts val="1000"/>
              </a:spcBef>
              <a:spcAft>
                <a:spcPts val="0"/>
              </a:spcAft>
              <a:buClr>
                <a:srgbClr val="0070C0"/>
              </a:buClr>
              <a:buSzPts val="3600"/>
              <a:buNone/>
            </a:pPr>
            <a:r>
              <a:rPr lang="en-GB" sz="3600">
                <a:solidFill>
                  <a:srgbClr val="0070C0"/>
                </a:solidFill>
              </a:rPr>
              <a:t>Talented, committed staff team</a:t>
            </a:r>
            <a:endParaRPr sz="3600">
              <a:solidFill>
                <a:srgbClr val="0070C0"/>
              </a:solidFill>
            </a:endParaRPr>
          </a:p>
          <a:p>
            <a:pPr marL="0" lvl="0" indent="0" algn="ctr" rtl="0">
              <a:lnSpc>
                <a:spcPct val="90000"/>
              </a:lnSpc>
              <a:spcBef>
                <a:spcPts val="1000"/>
              </a:spcBef>
              <a:spcAft>
                <a:spcPts val="0"/>
              </a:spcAft>
              <a:buClr>
                <a:schemeClr val="dk1"/>
              </a:buClr>
              <a:buSzPts val="3600"/>
              <a:buNone/>
            </a:pPr>
            <a:endParaRPr sz="3600">
              <a:solidFill>
                <a:srgbClr val="0070C0"/>
              </a:solidFill>
            </a:endParaRPr>
          </a:p>
        </p:txBody>
      </p:sp>
      <p:pic>
        <p:nvPicPr>
          <p:cNvPr id="104" name="Google Shape;104;p2"/>
          <p:cNvPicPr preferRelativeResize="0"/>
          <p:nvPr/>
        </p:nvPicPr>
        <p:blipFill rotWithShape="1">
          <a:blip r:embed="rId4">
            <a:alphaModFix/>
          </a:blip>
          <a:srcRect/>
          <a:stretch/>
        </p:blipFill>
        <p:spPr>
          <a:xfrm>
            <a:off x="307585" y="3927475"/>
            <a:ext cx="2809532" cy="2317750"/>
          </a:xfrm>
          <a:prstGeom prst="rect">
            <a:avLst/>
          </a:prstGeom>
          <a:noFill/>
          <a:ln>
            <a:noFill/>
          </a:ln>
        </p:spPr>
      </p:pic>
      <p:pic>
        <p:nvPicPr>
          <p:cNvPr id="105" name="Google Shape;105;p2" descr="T:\Forest School\2015-2016\Slide show for children\class 2 sept 2014 059.JPG"/>
          <p:cNvPicPr preferRelativeResize="0"/>
          <p:nvPr/>
        </p:nvPicPr>
        <p:blipFill rotWithShape="1">
          <a:blip r:embed="rId5">
            <a:alphaModFix/>
          </a:blip>
          <a:srcRect/>
          <a:stretch/>
        </p:blipFill>
        <p:spPr>
          <a:xfrm>
            <a:off x="9275588" y="246893"/>
            <a:ext cx="2689126" cy="2686751"/>
          </a:xfrm>
          <a:prstGeom prst="rect">
            <a:avLst/>
          </a:prstGeom>
          <a:noFill/>
          <a:ln>
            <a:noFill/>
          </a:ln>
        </p:spPr>
      </p:pic>
      <p:pic>
        <p:nvPicPr>
          <p:cNvPr id="106" name="Google Shape;106;p2"/>
          <p:cNvPicPr preferRelativeResize="0"/>
          <p:nvPr/>
        </p:nvPicPr>
        <p:blipFill rotWithShape="1">
          <a:blip r:embed="rId6">
            <a:alphaModFix/>
          </a:blip>
          <a:srcRect/>
          <a:stretch/>
        </p:blipFill>
        <p:spPr>
          <a:xfrm>
            <a:off x="8537388" y="3811307"/>
            <a:ext cx="3245224" cy="2433918"/>
          </a:xfrm>
          <a:prstGeom prst="rect">
            <a:avLst/>
          </a:prstGeom>
          <a:noFill/>
          <a:ln>
            <a:noFill/>
          </a:ln>
        </p:spPr>
      </p:pic>
      <p:pic>
        <p:nvPicPr>
          <p:cNvPr id="107" name="Google Shape;107;p2"/>
          <p:cNvPicPr preferRelativeResize="0"/>
          <p:nvPr/>
        </p:nvPicPr>
        <p:blipFill rotWithShape="1">
          <a:blip r:embed="rId7">
            <a:alphaModFix/>
          </a:blip>
          <a:srcRect/>
          <a:stretch/>
        </p:blipFill>
        <p:spPr>
          <a:xfrm>
            <a:off x="227286" y="384119"/>
            <a:ext cx="3399367" cy="2549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
                                            <p:txEl>
                                              <p:pRg st="1" end="1"/>
                                            </p:txEl>
                                          </p:spTgt>
                                        </p:tgtEl>
                                        <p:attrNameLst>
                                          <p:attrName>style.visibility</p:attrName>
                                        </p:attrNameLst>
                                      </p:cBhvr>
                                      <p:to>
                                        <p:strVal val="visible"/>
                                      </p:to>
                                    </p:set>
                                    <p:animEffect transition="in" filter="fade">
                                      <p:cBhvr>
                                        <p:cTn id="10" dur="1000"/>
                                        <p:tgtEl>
                                          <p:spTgt spid="1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xEl>
                                              <p:pRg st="2" end="2"/>
                                            </p:txEl>
                                          </p:spTgt>
                                        </p:tgtEl>
                                        <p:attrNameLst>
                                          <p:attrName>style.visibility</p:attrName>
                                        </p:attrNameLst>
                                      </p:cBhvr>
                                      <p:to>
                                        <p:strVal val="visible"/>
                                      </p:to>
                                    </p:set>
                                    <p:animEffect transition="in" filter="fade">
                                      <p:cBhvr>
                                        <p:cTn id="13" dur="1000"/>
                                        <p:tgtEl>
                                          <p:spTgt spid="10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xEl>
                                              <p:pRg st="3" end="3"/>
                                            </p:txEl>
                                          </p:spTgt>
                                        </p:tgtEl>
                                        <p:attrNameLst>
                                          <p:attrName>style.visibility</p:attrName>
                                        </p:attrNameLst>
                                      </p:cBhvr>
                                      <p:to>
                                        <p:strVal val="visible"/>
                                      </p:to>
                                    </p:set>
                                    <p:animEffect transition="in" filter="fade">
                                      <p:cBhvr>
                                        <p:cTn id="16" dur="1000"/>
                                        <p:tgtEl>
                                          <p:spTgt spid="10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xEl>
                                              <p:pRg st="4" end="4"/>
                                            </p:txEl>
                                          </p:spTgt>
                                        </p:tgtEl>
                                        <p:attrNameLst>
                                          <p:attrName>style.visibility</p:attrName>
                                        </p:attrNameLst>
                                      </p:cBhvr>
                                      <p:to>
                                        <p:strVal val="visible"/>
                                      </p:to>
                                    </p:set>
                                    <p:animEffect transition="in" filter="fade">
                                      <p:cBhvr>
                                        <p:cTn id="19" dur="1000"/>
                                        <p:tgtEl>
                                          <p:spTgt spid="10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3">
                                            <p:txEl>
                                              <p:pRg st="5" end="5"/>
                                            </p:txEl>
                                          </p:spTgt>
                                        </p:tgtEl>
                                        <p:attrNameLst>
                                          <p:attrName>style.visibility</p:attrName>
                                        </p:attrNameLst>
                                      </p:cBhvr>
                                      <p:to>
                                        <p:strVal val="visible"/>
                                      </p:to>
                                    </p:set>
                                    <p:animEffect transition="in" filter="fade">
                                      <p:cBhvr>
                                        <p:cTn id="22" dur="1000"/>
                                        <p:tgtEl>
                                          <p:spTgt spid="10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xEl>
                                              <p:pRg st="6" end="6"/>
                                            </p:txEl>
                                          </p:spTgt>
                                        </p:tgtEl>
                                        <p:attrNameLst>
                                          <p:attrName>style.visibility</p:attrName>
                                        </p:attrNameLst>
                                      </p:cBhvr>
                                      <p:to>
                                        <p:strVal val="visible"/>
                                      </p:to>
                                    </p:set>
                                    <p:animEffect transition="in" filter="fade">
                                      <p:cBhvr>
                                        <p:cTn id="25" dur="1000"/>
                                        <p:tgtEl>
                                          <p:spTgt spid="10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3">
                                            <p:txEl>
                                              <p:pRg st="7" end="7"/>
                                            </p:txEl>
                                          </p:spTgt>
                                        </p:tgtEl>
                                        <p:attrNameLst>
                                          <p:attrName>style.visibility</p:attrName>
                                        </p:attrNameLst>
                                      </p:cBhvr>
                                      <p:to>
                                        <p:strVal val="visible"/>
                                      </p:to>
                                    </p:set>
                                    <p:animEffect transition="in" filter="fade">
                                      <p:cBhvr>
                                        <p:cTn id="28" dur="1000"/>
                                        <p:tgtEl>
                                          <p:spTgt spid="1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Relationships</a:t>
            </a:r>
            <a:endParaRPr/>
          </a:p>
        </p:txBody>
      </p:sp>
      <p:pic>
        <p:nvPicPr>
          <p:cNvPr id="114" name="Google Shape;114;p3" descr="https://www.henleazejuniorschool.co.uk/application/files/2614/9866/7517/WP_20160514_027.jpg"/>
          <p:cNvPicPr preferRelativeResize="0"/>
          <p:nvPr/>
        </p:nvPicPr>
        <p:blipFill rotWithShape="1">
          <a:blip r:embed="rId3">
            <a:alphaModFix/>
          </a:blip>
          <a:srcRect/>
          <a:stretch/>
        </p:blipFill>
        <p:spPr>
          <a:xfrm>
            <a:off x="8244227" y="2008140"/>
            <a:ext cx="3242175" cy="1825625"/>
          </a:xfrm>
          <a:prstGeom prst="rect">
            <a:avLst/>
          </a:prstGeom>
          <a:noFill/>
          <a:ln>
            <a:noFill/>
          </a:ln>
        </p:spPr>
      </p:pic>
      <p:pic>
        <p:nvPicPr>
          <p:cNvPr id="115" name="Google Shape;115;p3" descr="Home :: Henleaze Junior School"/>
          <p:cNvPicPr preferRelativeResize="0"/>
          <p:nvPr/>
        </p:nvPicPr>
        <p:blipFill rotWithShape="1">
          <a:blip r:embed="rId4">
            <a:alphaModFix/>
          </a:blip>
          <a:srcRect/>
          <a:stretch/>
        </p:blipFill>
        <p:spPr>
          <a:xfrm>
            <a:off x="0" y="4734905"/>
            <a:ext cx="4155423" cy="1160653"/>
          </a:xfrm>
          <a:prstGeom prst="rect">
            <a:avLst/>
          </a:prstGeom>
          <a:noFill/>
          <a:ln>
            <a:noFill/>
          </a:ln>
        </p:spPr>
      </p:pic>
      <p:pic>
        <p:nvPicPr>
          <p:cNvPr id="116" name="Google Shape;116;p3" descr="Welcome To Henleaze Infant School – Henleaze Infants School"/>
          <p:cNvPicPr preferRelativeResize="0"/>
          <p:nvPr/>
        </p:nvPicPr>
        <p:blipFill rotWithShape="1">
          <a:blip r:embed="rId5">
            <a:alphaModFix/>
          </a:blip>
          <a:srcRect/>
          <a:stretch/>
        </p:blipFill>
        <p:spPr>
          <a:xfrm>
            <a:off x="439298" y="1526240"/>
            <a:ext cx="3000328" cy="2014819"/>
          </a:xfrm>
          <a:prstGeom prst="rect">
            <a:avLst/>
          </a:prstGeom>
          <a:noFill/>
          <a:ln>
            <a:noFill/>
          </a:ln>
        </p:spPr>
      </p:pic>
      <p:pic>
        <p:nvPicPr>
          <p:cNvPr id="117" name="Google Shape;117;p3" descr="School's Out Henleaze - Home | Facebook"/>
          <p:cNvPicPr preferRelativeResize="0"/>
          <p:nvPr/>
        </p:nvPicPr>
        <p:blipFill rotWithShape="1">
          <a:blip r:embed="rId6">
            <a:alphaModFix/>
          </a:blip>
          <a:srcRect/>
          <a:stretch/>
        </p:blipFill>
        <p:spPr>
          <a:xfrm>
            <a:off x="9325852" y="4349750"/>
            <a:ext cx="2143125" cy="2143125"/>
          </a:xfrm>
          <a:prstGeom prst="rect">
            <a:avLst/>
          </a:prstGeom>
          <a:noFill/>
          <a:ln>
            <a:noFill/>
          </a:ln>
        </p:spPr>
      </p:pic>
      <p:sp>
        <p:nvSpPr>
          <p:cNvPr id="118" name="Google Shape;118;p3"/>
          <p:cNvSpPr txBox="1"/>
          <p:nvPr/>
        </p:nvSpPr>
        <p:spPr>
          <a:xfrm>
            <a:off x="8160440" y="693173"/>
            <a:ext cx="2330824" cy="707886"/>
          </a:xfrm>
          <a:prstGeom prst="rect">
            <a:avLst/>
          </a:prstGeom>
          <a:solidFill>
            <a:srgbClr val="1482A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rgbClr val="FFFF00"/>
                </a:solidFill>
                <a:latin typeface="Calibri"/>
                <a:ea typeface="Calibri"/>
                <a:cs typeface="Calibri"/>
                <a:sym typeface="Calibri"/>
              </a:rPr>
              <a:t>FHIS</a:t>
            </a:r>
            <a:endParaRPr/>
          </a:p>
        </p:txBody>
      </p:sp>
      <p:pic>
        <p:nvPicPr>
          <p:cNvPr id="119" name="Google Shape;119;p3"/>
          <p:cNvPicPr preferRelativeResize="0"/>
          <p:nvPr/>
        </p:nvPicPr>
        <p:blipFill rotWithShape="1">
          <a:blip r:embed="rId7">
            <a:alphaModFix/>
          </a:blip>
          <a:srcRect/>
          <a:stretch/>
        </p:blipFill>
        <p:spPr>
          <a:xfrm>
            <a:off x="4645116" y="988545"/>
            <a:ext cx="2718920" cy="2039190"/>
          </a:xfrm>
          <a:prstGeom prst="rect">
            <a:avLst/>
          </a:prstGeom>
          <a:noFill/>
          <a:ln>
            <a:noFill/>
          </a:ln>
        </p:spPr>
      </p:pic>
      <p:pic>
        <p:nvPicPr>
          <p:cNvPr id="120" name="Google Shape;120;p3"/>
          <p:cNvPicPr preferRelativeResize="0"/>
          <p:nvPr/>
        </p:nvPicPr>
        <p:blipFill rotWithShape="1">
          <a:blip r:embed="rId8">
            <a:alphaModFix/>
          </a:blip>
          <a:srcRect/>
          <a:stretch/>
        </p:blipFill>
        <p:spPr>
          <a:xfrm>
            <a:off x="4645116" y="3818553"/>
            <a:ext cx="3370745" cy="25280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168087" y="252039"/>
            <a:ext cx="7747749" cy="31471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Font typeface="Calibri"/>
              <a:buNone/>
            </a:pPr>
            <a:br>
              <a:rPr lang="en-GB" sz="1600"/>
            </a:br>
            <a:br>
              <a:rPr lang="en-GB" sz="1600"/>
            </a:br>
            <a:br>
              <a:rPr lang="en-GB" sz="1600"/>
            </a:br>
            <a:br>
              <a:rPr lang="en-GB" sz="1600"/>
            </a:br>
            <a:br>
              <a:rPr lang="en-GB" sz="1600"/>
            </a:br>
            <a:br>
              <a:rPr lang="en-GB" sz="1600"/>
            </a:br>
            <a:r>
              <a:rPr lang="en-GB" sz="1600" b="1"/>
              <a:t>The curriculum at Henleaze Infant School will ensure</a:t>
            </a:r>
            <a:r>
              <a:rPr lang="en-GB" sz="1600"/>
              <a:t>:</a:t>
            </a:r>
            <a:br>
              <a:rPr lang="en-GB" sz="1600"/>
            </a:br>
            <a:r>
              <a:rPr lang="en-GB" sz="1600"/>
              <a:t>Our children learn to celebrate individuality and unique qualities in themselves and others. Our children </a:t>
            </a:r>
            <a:r>
              <a:rPr lang="en-GB" sz="1600" b="1"/>
              <a:t>will feel they belong </a:t>
            </a:r>
            <a:r>
              <a:rPr lang="en-GB" sz="1600"/>
              <a:t>to our school, our community, our city of Bristol, our country and wider world. Our children are excited to learn, are curious and recognise the awe and wonder around them. </a:t>
            </a:r>
            <a:br>
              <a:rPr lang="en-GB" sz="1600"/>
            </a:br>
            <a:r>
              <a:rPr lang="en-GB" sz="1600"/>
              <a:t>Through the teaching of ELLI children have gained the skills to learn effectively and provide the </a:t>
            </a:r>
            <a:r>
              <a:rPr lang="en-GB" sz="1600" b="1"/>
              <a:t>confidence</a:t>
            </a:r>
            <a:r>
              <a:rPr lang="en-GB" sz="1600"/>
              <a:t> needed to express their thoughts, needs and opinions. They can </a:t>
            </a:r>
            <a:r>
              <a:rPr lang="en-GB" sz="1600" b="1"/>
              <a:t>think creatively </a:t>
            </a:r>
            <a:r>
              <a:rPr lang="en-GB" sz="1600"/>
              <a:t>to solve problems and meet new challenges with resilience. They have </a:t>
            </a:r>
            <a:r>
              <a:rPr lang="en-GB" sz="1600" b="1"/>
              <a:t>academic ambition</a:t>
            </a:r>
            <a:r>
              <a:rPr lang="en-GB" sz="1600"/>
              <a:t> and high aspirations for their futures. They have the foundations to grow into responsible, outward looking and generous </a:t>
            </a:r>
            <a:r>
              <a:rPr lang="en-GB" sz="1600" b="1"/>
              <a:t>global citizens </a:t>
            </a:r>
            <a:r>
              <a:rPr lang="en-GB" sz="1600"/>
              <a:t>showing </a:t>
            </a:r>
            <a:r>
              <a:rPr lang="en-GB" sz="1600" b="1"/>
              <a:t>respect and empathy </a:t>
            </a:r>
            <a:r>
              <a:rPr lang="en-GB" sz="1600"/>
              <a:t>for others and our world. Our children have the knowledge, skills and emotional wellbeing to </a:t>
            </a:r>
            <a:r>
              <a:rPr lang="en-GB" sz="1600" b="1"/>
              <a:t>lead happy, healthy lives</a:t>
            </a:r>
            <a:r>
              <a:rPr lang="en-GB" sz="1600"/>
              <a:t>.</a:t>
            </a:r>
            <a:br>
              <a:rPr lang="en-GB" sz="4800"/>
            </a:br>
            <a:br>
              <a:rPr lang="en-GB" sz="4800"/>
            </a:br>
            <a:endParaRPr sz="4800"/>
          </a:p>
        </p:txBody>
      </p:sp>
      <p:sp>
        <p:nvSpPr>
          <p:cNvPr id="126" name="Google Shape;126;p6"/>
          <p:cNvSpPr txBox="1">
            <a:spLocks noGrp="1"/>
          </p:cNvSpPr>
          <p:nvPr>
            <p:ph type="body" idx="1"/>
          </p:nvPr>
        </p:nvSpPr>
        <p:spPr>
          <a:xfrm>
            <a:off x="321610" y="323084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b="1"/>
              <a:t>Key Features:</a:t>
            </a:r>
            <a:endParaRPr/>
          </a:p>
          <a:p>
            <a:pPr marL="228600" lvl="0" indent="-228600" algn="l" rtl="0">
              <a:lnSpc>
                <a:spcPct val="90000"/>
              </a:lnSpc>
              <a:spcBef>
                <a:spcPts val="1000"/>
              </a:spcBef>
              <a:spcAft>
                <a:spcPts val="0"/>
              </a:spcAft>
              <a:buClr>
                <a:schemeClr val="dk1"/>
              </a:buClr>
              <a:buSzPts val="1600"/>
              <a:buChar char="•"/>
            </a:pPr>
            <a:r>
              <a:rPr lang="en-GB" sz="1600" b="1"/>
              <a:t>Experiential</a:t>
            </a:r>
            <a:endParaRPr/>
          </a:p>
          <a:p>
            <a:pPr marL="685800" lvl="1" indent="-228600" algn="l" rtl="0">
              <a:lnSpc>
                <a:spcPct val="90000"/>
              </a:lnSpc>
              <a:spcBef>
                <a:spcPts val="500"/>
              </a:spcBef>
              <a:spcAft>
                <a:spcPts val="0"/>
              </a:spcAft>
              <a:buClr>
                <a:schemeClr val="dk1"/>
              </a:buClr>
              <a:buSzPts val="1100"/>
              <a:buChar char="•"/>
            </a:pPr>
            <a:r>
              <a:rPr lang="en-GB" sz="1100" b="1"/>
              <a:t>Hands on</a:t>
            </a:r>
            <a:endParaRPr/>
          </a:p>
          <a:p>
            <a:pPr marL="685800" lvl="1" indent="-228600" algn="l" rtl="0">
              <a:lnSpc>
                <a:spcPct val="90000"/>
              </a:lnSpc>
              <a:spcBef>
                <a:spcPts val="500"/>
              </a:spcBef>
              <a:spcAft>
                <a:spcPts val="0"/>
              </a:spcAft>
              <a:buClr>
                <a:schemeClr val="dk1"/>
              </a:buClr>
              <a:buSzPts val="1100"/>
              <a:buChar char="•"/>
            </a:pPr>
            <a:r>
              <a:rPr lang="en-GB" sz="1100" b="1"/>
              <a:t>Creativity</a:t>
            </a:r>
            <a:endParaRPr/>
          </a:p>
          <a:p>
            <a:pPr marL="685800" lvl="1" indent="-228600" algn="l" rtl="0">
              <a:lnSpc>
                <a:spcPct val="90000"/>
              </a:lnSpc>
              <a:spcBef>
                <a:spcPts val="500"/>
              </a:spcBef>
              <a:spcAft>
                <a:spcPts val="0"/>
              </a:spcAft>
              <a:buClr>
                <a:schemeClr val="dk1"/>
              </a:buClr>
              <a:buSzPts val="1100"/>
              <a:buChar char="•"/>
            </a:pPr>
            <a:r>
              <a:rPr lang="en-GB" sz="1100" b="1"/>
              <a:t>Enrichment</a:t>
            </a:r>
            <a:endParaRPr/>
          </a:p>
          <a:p>
            <a:pPr marL="228600" lvl="0" indent="-228600" algn="l" rtl="0">
              <a:lnSpc>
                <a:spcPct val="90000"/>
              </a:lnSpc>
              <a:spcBef>
                <a:spcPts val="1000"/>
              </a:spcBef>
              <a:spcAft>
                <a:spcPts val="0"/>
              </a:spcAft>
              <a:buClr>
                <a:schemeClr val="dk1"/>
              </a:buClr>
              <a:buSzPts val="1600"/>
              <a:buChar char="•"/>
            </a:pPr>
            <a:r>
              <a:rPr lang="en-GB" sz="1600" b="1"/>
              <a:t>High expectations &amp; Challenge </a:t>
            </a:r>
            <a:endParaRPr/>
          </a:p>
          <a:p>
            <a:pPr marL="685800" lvl="1" indent="-228600" algn="l" rtl="0">
              <a:lnSpc>
                <a:spcPct val="90000"/>
              </a:lnSpc>
              <a:spcBef>
                <a:spcPts val="500"/>
              </a:spcBef>
              <a:spcAft>
                <a:spcPts val="0"/>
              </a:spcAft>
              <a:buClr>
                <a:schemeClr val="dk1"/>
              </a:buClr>
              <a:buSzPts val="1100"/>
              <a:buChar char="•"/>
            </a:pPr>
            <a:r>
              <a:rPr lang="en-GB" sz="1100" b="1"/>
              <a:t>School Council</a:t>
            </a:r>
            <a:endParaRPr/>
          </a:p>
          <a:p>
            <a:pPr marL="685800" lvl="1" indent="-228600" algn="l" rtl="0">
              <a:lnSpc>
                <a:spcPct val="90000"/>
              </a:lnSpc>
              <a:spcBef>
                <a:spcPts val="500"/>
              </a:spcBef>
              <a:spcAft>
                <a:spcPts val="0"/>
              </a:spcAft>
              <a:buClr>
                <a:schemeClr val="dk1"/>
              </a:buClr>
              <a:buSzPts val="1100"/>
              <a:buChar char="•"/>
            </a:pPr>
            <a:r>
              <a:rPr lang="en-GB" sz="1100" b="1"/>
              <a:t>Diversity</a:t>
            </a:r>
            <a:endParaRPr/>
          </a:p>
          <a:p>
            <a:pPr marL="685800" lvl="1" indent="-228600" algn="l" rtl="0">
              <a:lnSpc>
                <a:spcPct val="90000"/>
              </a:lnSpc>
              <a:spcBef>
                <a:spcPts val="500"/>
              </a:spcBef>
              <a:spcAft>
                <a:spcPts val="0"/>
              </a:spcAft>
              <a:buClr>
                <a:schemeClr val="dk1"/>
              </a:buClr>
              <a:buSzPts val="1100"/>
              <a:buChar char="•"/>
            </a:pPr>
            <a:r>
              <a:rPr lang="en-GB" sz="1100" b="1"/>
              <a:t>Ambition-role models</a:t>
            </a:r>
            <a:endParaRPr/>
          </a:p>
          <a:p>
            <a:pPr marL="685800" lvl="1" indent="-228600" algn="l" rtl="0">
              <a:lnSpc>
                <a:spcPct val="90000"/>
              </a:lnSpc>
              <a:spcBef>
                <a:spcPts val="500"/>
              </a:spcBef>
              <a:spcAft>
                <a:spcPts val="0"/>
              </a:spcAft>
              <a:buClr>
                <a:schemeClr val="dk1"/>
              </a:buClr>
              <a:buSzPts val="1100"/>
              <a:buChar char="•"/>
            </a:pPr>
            <a:r>
              <a:rPr lang="en-GB" sz="1100" b="1"/>
              <a:t>Resilience</a:t>
            </a:r>
            <a:endParaRPr b="1"/>
          </a:p>
          <a:p>
            <a:pPr marL="228600" lvl="0" indent="-228600" algn="l" rtl="0">
              <a:lnSpc>
                <a:spcPct val="90000"/>
              </a:lnSpc>
              <a:spcBef>
                <a:spcPts val="1000"/>
              </a:spcBef>
              <a:spcAft>
                <a:spcPts val="0"/>
              </a:spcAft>
              <a:buClr>
                <a:schemeClr val="dk1"/>
              </a:buClr>
              <a:buSzPts val="1400"/>
              <a:buChar char="•"/>
            </a:pPr>
            <a:r>
              <a:rPr lang="en-GB" sz="1400" b="1"/>
              <a:t> Language-rich environment</a:t>
            </a:r>
            <a:endParaRPr/>
          </a:p>
          <a:p>
            <a:pPr marL="685800" lvl="1" indent="-228600" algn="l" rtl="0">
              <a:lnSpc>
                <a:spcPct val="90000"/>
              </a:lnSpc>
              <a:spcBef>
                <a:spcPts val="500"/>
              </a:spcBef>
              <a:spcAft>
                <a:spcPts val="0"/>
              </a:spcAft>
              <a:buClr>
                <a:schemeClr val="dk1"/>
              </a:buClr>
              <a:buSzPts val="1100"/>
              <a:buChar char="•"/>
            </a:pPr>
            <a:r>
              <a:rPr lang="en-GB" sz="1100" b="1"/>
              <a:t>Texts</a:t>
            </a:r>
            <a:endParaRPr/>
          </a:p>
          <a:p>
            <a:pPr marL="685800" lvl="1" indent="-228600" algn="l" rtl="0">
              <a:lnSpc>
                <a:spcPct val="90000"/>
              </a:lnSpc>
              <a:spcBef>
                <a:spcPts val="500"/>
              </a:spcBef>
              <a:spcAft>
                <a:spcPts val="0"/>
              </a:spcAft>
              <a:buClr>
                <a:schemeClr val="dk1"/>
              </a:buClr>
              <a:buSzPts val="1100"/>
              <a:buChar char="•"/>
            </a:pPr>
            <a:r>
              <a:rPr lang="en-GB" sz="1100" b="1"/>
              <a:t>Library</a:t>
            </a:r>
            <a:endParaRPr/>
          </a:p>
          <a:p>
            <a:pPr marL="685800" lvl="1" indent="-228600" algn="l" rtl="0">
              <a:lnSpc>
                <a:spcPct val="90000"/>
              </a:lnSpc>
              <a:spcBef>
                <a:spcPts val="500"/>
              </a:spcBef>
              <a:spcAft>
                <a:spcPts val="0"/>
              </a:spcAft>
              <a:buClr>
                <a:schemeClr val="dk1"/>
              </a:buClr>
              <a:buSzPts val="1100"/>
              <a:buChar char="•"/>
            </a:pPr>
            <a:r>
              <a:rPr lang="en-GB" sz="1100" b="1"/>
              <a:t>Performances</a:t>
            </a:r>
            <a:endParaRPr/>
          </a:p>
          <a:p>
            <a:pPr marL="457200" lvl="1" indent="0" algn="l" rtl="0">
              <a:lnSpc>
                <a:spcPct val="90000"/>
              </a:lnSpc>
              <a:spcBef>
                <a:spcPts val="500"/>
              </a:spcBef>
              <a:spcAft>
                <a:spcPts val="0"/>
              </a:spcAft>
              <a:buClr>
                <a:schemeClr val="dk1"/>
              </a:buClr>
              <a:buSzPts val="1000"/>
              <a:buNone/>
            </a:pPr>
            <a:endParaRPr sz="1000" b="1"/>
          </a:p>
        </p:txBody>
      </p:sp>
      <p:pic>
        <p:nvPicPr>
          <p:cNvPr id="127" name="Google Shape;127;p6"/>
          <p:cNvPicPr preferRelativeResize="0"/>
          <p:nvPr/>
        </p:nvPicPr>
        <p:blipFill rotWithShape="1">
          <a:blip r:embed="rId3">
            <a:alphaModFix/>
          </a:blip>
          <a:srcRect/>
          <a:stretch/>
        </p:blipFill>
        <p:spPr>
          <a:xfrm>
            <a:off x="3352799" y="4890053"/>
            <a:ext cx="2373664" cy="1780248"/>
          </a:xfrm>
          <a:prstGeom prst="rect">
            <a:avLst/>
          </a:prstGeom>
          <a:noFill/>
          <a:ln>
            <a:noFill/>
          </a:ln>
        </p:spPr>
      </p:pic>
      <p:pic>
        <p:nvPicPr>
          <p:cNvPr id="128" name="Google Shape;128;p6"/>
          <p:cNvPicPr preferRelativeResize="0"/>
          <p:nvPr/>
        </p:nvPicPr>
        <p:blipFill rotWithShape="1">
          <a:blip r:embed="rId4">
            <a:alphaModFix/>
          </a:blip>
          <a:srcRect/>
          <a:stretch/>
        </p:blipFill>
        <p:spPr>
          <a:xfrm>
            <a:off x="7915836" y="420408"/>
            <a:ext cx="3747246" cy="2810434"/>
          </a:xfrm>
          <a:prstGeom prst="rect">
            <a:avLst/>
          </a:prstGeom>
          <a:noFill/>
          <a:ln>
            <a:noFill/>
          </a:ln>
        </p:spPr>
      </p:pic>
      <p:pic>
        <p:nvPicPr>
          <p:cNvPr id="129" name="Google Shape;129;p6"/>
          <p:cNvPicPr preferRelativeResize="0"/>
          <p:nvPr/>
        </p:nvPicPr>
        <p:blipFill rotWithShape="1">
          <a:blip r:embed="rId5">
            <a:alphaModFix/>
          </a:blip>
          <a:srcRect/>
          <a:stretch/>
        </p:blipFill>
        <p:spPr>
          <a:xfrm>
            <a:off x="6077616" y="3805288"/>
            <a:ext cx="2566504" cy="1924878"/>
          </a:xfrm>
          <a:prstGeom prst="rect">
            <a:avLst/>
          </a:prstGeom>
          <a:noFill/>
          <a:ln>
            <a:noFill/>
          </a:ln>
        </p:spPr>
      </p:pic>
      <p:pic>
        <p:nvPicPr>
          <p:cNvPr id="130" name="Google Shape;130;p6"/>
          <p:cNvPicPr preferRelativeResize="0"/>
          <p:nvPr/>
        </p:nvPicPr>
        <p:blipFill rotWithShape="1">
          <a:blip r:embed="rId6">
            <a:alphaModFix/>
          </a:blip>
          <a:srcRect/>
          <a:stretch/>
        </p:blipFill>
        <p:spPr>
          <a:xfrm>
            <a:off x="8918713" y="4441113"/>
            <a:ext cx="2972250" cy="22291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1308349" y="2233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Embedding values through our Curriculum </a:t>
            </a:r>
            <a:endParaRPr/>
          </a:p>
        </p:txBody>
      </p:sp>
      <p:pic>
        <p:nvPicPr>
          <p:cNvPr id="136" name="Google Shape;136;p5"/>
          <p:cNvPicPr preferRelativeResize="0"/>
          <p:nvPr/>
        </p:nvPicPr>
        <p:blipFill rotWithShape="1">
          <a:blip r:embed="rId3">
            <a:alphaModFix/>
          </a:blip>
          <a:srcRect l="1833" r="62436"/>
          <a:stretch/>
        </p:blipFill>
        <p:spPr>
          <a:xfrm>
            <a:off x="239030" y="188641"/>
            <a:ext cx="741862" cy="1224136"/>
          </a:xfrm>
          <a:prstGeom prst="rect">
            <a:avLst/>
          </a:prstGeom>
          <a:noFill/>
          <a:ln>
            <a:noFill/>
          </a:ln>
        </p:spPr>
      </p:pic>
      <p:pic>
        <p:nvPicPr>
          <p:cNvPr id="137" name="Google Shape;137;p5"/>
          <p:cNvPicPr preferRelativeResize="0"/>
          <p:nvPr/>
        </p:nvPicPr>
        <p:blipFill rotWithShape="1">
          <a:blip r:embed="rId4">
            <a:alphaModFix/>
          </a:blip>
          <a:srcRect/>
          <a:stretch/>
        </p:blipFill>
        <p:spPr>
          <a:xfrm>
            <a:off x="5171575" y="4252804"/>
            <a:ext cx="2934447" cy="2200835"/>
          </a:xfrm>
          <a:prstGeom prst="rect">
            <a:avLst/>
          </a:prstGeom>
          <a:noFill/>
          <a:ln>
            <a:noFill/>
          </a:ln>
        </p:spPr>
      </p:pic>
      <p:pic>
        <p:nvPicPr>
          <p:cNvPr id="138" name="Google Shape;138;p5"/>
          <p:cNvPicPr preferRelativeResize="0"/>
          <p:nvPr/>
        </p:nvPicPr>
        <p:blipFill rotWithShape="1">
          <a:blip r:embed="rId5">
            <a:alphaModFix/>
          </a:blip>
          <a:srcRect/>
          <a:stretch/>
        </p:blipFill>
        <p:spPr>
          <a:xfrm>
            <a:off x="6333606" y="1548949"/>
            <a:ext cx="3167454" cy="2375591"/>
          </a:xfrm>
          <a:prstGeom prst="rect">
            <a:avLst/>
          </a:prstGeom>
          <a:noFill/>
          <a:ln>
            <a:noFill/>
          </a:ln>
        </p:spPr>
      </p:pic>
      <p:pic>
        <p:nvPicPr>
          <p:cNvPr id="139" name="Google Shape;139;p5"/>
          <p:cNvPicPr preferRelativeResize="0"/>
          <p:nvPr/>
        </p:nvPicPr>
        <p:blipFill rotWithShape="1">
          <a:blip r:embed="rId6">
            <a:alphaModFix/>
          </a:blip>
          <a:srcRect/>
          <a:stretch/>
        </p:blipFill>
        <p:spPr>
          <a:xfrm>
            <a:off x="1173380" y="1961797"/>
            <a:ext cx="2491563" cy="3770186"/>
          </a:xfrm>
          <a:prstGeom prst="rect">
            <a:avLst/>
          </a:prstGeom>
          <a:noFill/>
          <a:ln>
            <a:noFill/>
          </a:ln>
        </p:spPr>
      </p:pic>
      <p:pic>
        <p:nvPicPr>
          <p:cNvPr id="140" name="Google Shape;140;p5"/>
          <p:cNvPicPr preferRelativeResize="0"/>
          <p:nvPr/>
        </p:nvPicPr>
        <p:blipFill rotWithShape="1">
          <a:blip r:embed="rId7">
            <a:alphaModFix/>
          </a:blip>
          <a:srcRect/>
          <a:stretch/>
        </p:blipFill>
        <p:spPr>
          <a:xfrm>
            <a:off x="8423488" y="4243696"/>
            <a:ext cx="3167454" cy="24683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2273104"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Outstanding Learning for all</a:t>
            </a:r>
            <a:endParaRPr/>
          </a:p>
        </p:txBody>
      </p:sp>
      <p:sp>
        <p:nvSpPr>
          <p:cNvPr id="147" name="Google Shape;14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a:t>The Henleaze Infant School values we celebrate are: </a:t>
            </a:r>
            <a:endParaRPr/>
          </a:p>
          <a:p>
            <a:pPr marL="228600" lvl="0" indent="-228600" algn="l" rtl="0">
              <a:lnSpc>
                <a:spcPct val="90000"/>
              </a:lnSpc>
              <a:spcBef>
                <a:spcPts val="1000"/>
              </a:spcBef>
              <a:spcAft>
                <a:spcPts val="0"/>
              </a:spcAft>
              <a:buClr>
                <a:schemeClr val="dk1"/>
              </a:buClr>
              <a:buSzPts val="2800"/>
              <a:buChar char="•"/>
            </a:pPr>
            <a:r>
              <a:rPr lang="en-GB" b="1"/>
              <a:t>Respect</a:t>
            </a:r>
            <a:r>
              <a:rPr lang="en-GB"/>
              <a:t>-Respecting, caring for and supporting others </a:t>
            </a:r>
            <a:endParaRPr/>
          </a:p>
          <a:p>
            <a:pPr marL="228600" lvl="0" indent="-228600" algn="l" rtl="0">
              <a:lnSpc>
                <a:spcPct val="90000"/>
              </a:lnSpc>
              <a:spcBef>
                <a:spcPts val="1000"/>
              </a:spcBef>
              <a:spcAft>
                <a:spcPts val="0"/>
              </a:spcAft>
              <a:buClr>
                <a:schemeClr val="dk1"/>
              </a:buClr>
              <a:buSzPts val="2800"/>
              <a:buChar char="•"/>
            </a:pPr>
            <a:r>
              <a:rPr lang="en-GB" b="1"/>
              <a:t>Feeling Safe-</a:t>
            </a:r>
            <a:r>
              <a:rPr lang="en-GB"/>
              <a:t>Willingness to take risks, make mistakes and seize learning opportunities; an eagerness to learn, persevere and challenge themselves; awareness of their own and others safety </a:t>
            </a:r>
            <a:endParaRPr/>
          </a:p>
          <a:p>
            <a:pPr marL="228600" lvl="0" indent="-228600" algn="l" rtl="0">
              <a:lnSpc>
                <a:spcPct val="90000"/>
              </a:lnSpc>
              <a:spcBef>
                <a:spcPts val="1000"/>
              </a:spcBef>
              <a:spcAft>
                <a:spcPts val="0"/>
              </a:spcAft>
              <a:buClr>
                <a:schemeClr val="dk1"/>
              </a:buClr>
              <a:buSzPts val="2800"/>
              <a:buChar char="•"/>
            </a:pPr>
            <a:r>
              <a:rPr lang="en-GB" b="1"/>
              <a:t>Inclusion</a:t>
            </a:r>
            <a:r>
              <a:rPr lang="en-GB"/>
              <a:t>-Valuing similarities and differences between people; working alongside and collaboratively with others</a:t>
            </a:r>
            <a:endParaRPr/>
          </a:p>
          <a:p>
            <a:pPr marL="228600" lvl="0" indent="-228600" algn="l" rtl="0">
              <a:lnSpc>
                <a:spcPct val="90000"/>
              </a:lnSpc>
              <a:spcBef>
                <a:spcPts val="1000"/>
              </a:spcBef>
              <a:spcAft>
                <a:spcPts val="0"/>
              </a:spcAft>
              <a:buClr>
                <a:schemeClr val="dk1"/>
              </a:buClr>
              <a:buSzPts val="2800"/>
              <a:buChar char="•"/>
            </a:pPr>
            <a:r>
              <a:rPr lang="en-GB" b="1"/>
              <a:t>Happiness</a:t>
            </a:r>
            <a:r>
              <a:rPr lang="en-GB"/>
              <a:t>-Active, joyful participation in learning and play; the ability to recognise strengths, efforts and achievements in themselves and others </a:t>
            </a:r>
            <a:endParaRPr/>
          </a:p>
          <a:p>
            <a:pPr marL="228600" lvl="0" indent="-50800" algn="l" rtl="0">
              <a:lnSpc>
                <a:spcPct val="90000"/>
              </a:lnSpc>
              <a:spcBef>
                <a:spcPts val="1000"/>
              </a:spcBef>
              <a:spcAft>
                <a:spcPts val="0"/>
              </a:spcAft>
              <a:buClr>
                <a:schemeClr val="dk1"/>
              </a:buClr>
              <a:buSzPts val="2800"/>
              <a:buNone/>
            </a:pPr>
            <a:endParaRPr/>
          </a:p>
        </p:txBody>
      </p:sp>
      <p:pic>
        <p:nvPicPr>
          <p:cNvPr id="148" name="Google Shape;148;p4"/>
          <p:cNvPicPr preferRelativeResize="0"/>
          <p:nvPr/>
        </p:nvPicPr>
        <p:blipFill rotWithShape="1">
          <a:blip r:embed="rId3">
            <a:alphaModFix/>
          </a:blip>
          <a:srcRect l="1833" r="62436"/>
          <a:stretch/>
        </p:blipFill>
        <p:spPr>
          <a:xfrm>
            <a:off x="239030" y="188641"/>
            <a:ext cx="741862" cy="12241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Behaviour Policy </a:t>
            </a:r>
            <a:br>
              <a:rPr lang="en-GB"/>
            </a:br>
            <a:endParaRPr/>
          </a:p>
        </p:txBody>
      </p:sp>
      <p:pic>
        <p:nvPicPr>
          <p:cNvPr id="155" name="Google Shape;155;p7"/>
          <p:cNvPicPr preferRelativeResize="0">
            <a:picLocks noGrp="1"/>
          </p:cNvPicPr>
          <p:nvPr>
            <p:ph type="body" idx="1"/>
          </p:nvPr>
        </p:nvPicPr>
        <p:blipFill rotWithShape="1">
          <a:blip r:embed="rId3">
            <a:alphaModFix/>
          </a:blip>
          <a:srcRect/>
          <a:stretch/>
        </p:blipFill>
        <p:spPr>
          <a:xfrm>
            <a:off x="7592711" y="323695"/>
            <a:ext cx="3738711" cy="2713981"/>
          </a:xfrm>
          <a:prstGeom prst="rect">
            <a:avLst/>
          </a:prstGeom>
          <a:noFill/>
          <a:ln>
            <a:noFill/>
          </a:ln>
        </p:spPr>
      </p:pic>
      <p:pic>
        <p:nvPicPr>
          <p:cNvPr id="157" name="Google Shape;157;p7"/>
          <p:cNvPicPr preferRelativeResize="0"/>
          <p:nvPr/>
        </p:nvPicPr>
        <p:blipFill rotWithShape="1">
          <a:blip r:embed="rId4">
            <a:alphaModFix/>
          </a:blip>
          <a:srcRect/>
          <a:stretch/>
        </p:blipFill>
        <p:spPr>
          <a:xfrm>
            <a:off x="8083976" y="3636949"/>
            <a:ext cx="2940422" cy="2205317"/>
          </a:xfrm>
          <a:prstGeom prst="rect">
            <a:avLst/>
          </a:prstGeom>
          <a:noFill/>
          <a:ln>
            <a:noFill/>
          </a:ln>
        </p:spPr>
      </p:pic>
      <p:pic>
        <p:nvPicPr>
          <p:cNvPr id="1026" name="Picture 2" descr="https://lh4.googleusercontent.com/BsFsewCBivuAorQLoE3PhJOvP3fFedHv7unPUr2qkbK3mJFWa4gqIoyEEZWlfkKzxx5xxdYThLqQ7NxM7dUCU6k4xv2ZS7C8F49EqQvaCxEqkVUeBreVs9dZ4luDqw">
            <a:extLst>
              <a:ext uri="{FF2B5EF4-FFF2-40B4-BE49-F238E27FC236}">
                <a16:creationId xmlns:a16="http://schemas.microsoft.com/office/drawing/2014/main" id="{675048B2-CF60-4927-ACD5-355202A69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64" y="1491617"/>
            <a:ext cx="6754511" cy="3763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Extra-Curricular Opportunities</a:t>
            </a:r>
            <a:endParaRPr/>
          </a:p>
        </p:txBody>
      </p:sp>
      <p:sp>
        <p:nvSpPr>
          <p:cNvPr id="165" name="Google Shape;165;p9"/>
          <p:cNvSpPr txBox="1">
            <a:spLocks noGrp="1"/>
          </p:cNvSpPr>
          <p:nvPr>
            <p:ph type="body" idx="1"/>
          </p:nvPr>
        </p:nvSpPr>
        <p:spPr>
          <a:xfrm>
            <a:off x="1266250" y="1323025"/>
            <a:ext cx="10231200" cy="5412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GB" sz="2800" b="1"/>
              <a:t>Clubs:</a:t>
            </a:r>
            <a:endParaRPr/>
          </a:p>
          <a:p>
            <a:pPr marL="0" lvl="0" indent="0" algn="l" rtl="0">
              <a:lnSpc>
                <a:spcPct val="90000"/>
              </a:lnSpc>
              <a:spcBef>
                <a:spcPts val="1000"/>
              </a:spcBef>
              <a:spcAft>
                <a:spcPts val="0"/>
              </a:spcAft>
              <a:buClr>
                <a:schemeClr val="dk1"/>
              </a:buClr>
              <a:buSzPct val="100000"/>
              <a:buNone/>
            </a:pPr>
            <a:r>
              <a:rPr lang="en-GB" sz="2800"/>
              <a:t>Shine Sports and dance</a:t>
            </a:r>
            <a:endParaRPr/>
          </a:p>
          <a:p>
            <a:pPr marL="0" lvl="0" indent="0" algn="l" rtl="0">
              <a:lnSpc>
                <a:spcPct val="90000"/>
              </a:lnSpc>
              <a:spcBef>
                <a:spcPts val="1000"/>
              </a:spcBef>
              <a:spcAft>
                <a:spcPts val="0"/>
              </a:spcAft>
              <a:buClr>
                <a:schemeClr val="dk1"/>
              </a:buClr>
              <a:buSzPct val="100000"/>
              <a:buNone/>
            </a:pPr>
            <a:r>
              <a:rPr lang="en-GB" sz="2800"/>
              <a:t>Forest School</a:t>
            </a:r>
            <a:endParaRPr/>
          </a:p>
          <a:p>
            <a:pPr marL="0" lvl="0" indent="0" algn="l" rtl="0">
              <a:lnSpc>
                <a:spcPct val="90000"/>
              </a:lnSpc>
              <a:spcBef>
                <a:spcPts val="1000"/>
              </a:spcBef>
              <a:spcAft>
                <a:spcPts val="0"/>
              </a:spcAft>
              <a:buClr>
                <a:schemeClr val="dk1"/>
              </a:buClr>
              <a:buSzPct val="100000"/>
              <a:buNone/>
            </a:pPr>
            <a:r>
              <a:rPr lang="en-GB" sz="2800"/>
              <a:t>School’s Out</a:t>
            </a:r>
            <a:endParaRPr/>
          </a:p>
          <a:p>
            <a:pPr marL="0" lvl="0" indent="0" algn="l" rtl="0">
              <a:lnSpc>
                <a:spcPct val="90000"/>
              </a:lnSpc>
              <a:spcBef>
                <a:spcPts val="1000"/>
              </a:spcBef>
              <a:spcAft>
                <a:spcPts val="0"/>
              </a:spcAft>
              <a:buClr>
                <a:schemeClr val="dk1"/>
              </a:buClr>
              <a:buSzPct val="100000"/>
              <a:buNone/>
            </a:pPr>
            <a:r>
              <a:rPr lang="en-GB" sz="2800"/>
              <a:t>Breakfast club</a:t>
            </a:r>
            <a:endParaRPr/>
          </a:p>
          <a:p>
            <a:pPr marL="0" lvl="0" indent="0" algn="l" rtl="0">
              <a:lnSpc>
                <a:spcPct val="90000"/>
              </a:lnSpc>
              <a:spcBef>
                <a:spcPts val="1000"/>
              </a:spcBef>
              <a:spcAft>
                <a:spcPts val="0"/>
              </a:spcAft>
              <a:buClr>
                <a:schemeClr val="dk1"/>
              </a:buClr>
              <a:buSzPct val="100000"/>
              <a:buNone/>
            </a:pPr>
            <a:r>
              <a:rPr lang="en-GB" sz="2800"/>
              <a:t>Piano</a:t>
            </a:r>
            <a:endParaRPr/>
          </a:p>
          <a:p>
            <a:pPr marL="0" lvl="0" indent="0" algn="l" rtl="0">
              <a:lnSpc>
                <a:spcPct val="90000"/>
              </a:lnSpc>
              <a:spcBef>
                <a:spcPts val="1000"/>
              </a:spcBef>
              <a:spcAft>
                <a:spcPts val="0"/>
              </a:spcAft>
              <a:buClr>
                <a:schemeClr val="dk1"/>
              </a:buClr>
              <a:buSzPct val="100000"/>
              <a:buNone/>
            </a:pPr>
            <a:r>
              <a:rPr lang="en-GB" sz="2800"/>
              <a:t>Choir</a:t>
            </a:r>
            <a:endParaRPr/>
          </a:p>
          <a:p>
            <a:pPr marL="0" lvl="0" indent="0" algn="l" rtl="0">
              <a:lnSpc>
                <a:spcPct val="90000"/>
              </a:lnSpc>
              <a:spcBef>
                <a:spcPts val="1000"/>
              </a:spcBef>
              <a:spcAft>
                <a:spcPts val="0"/>
              </a:spcAft>
              <a:buClr>
                <a:schemeClr val="dk1"/>
              </a:buClr>
              <a:buSzPct val="100000"/>
              <a:buNone/>
            </a:pPr>
            <a:r>
              <a:rPr lang="en-GB" sz="2800" b="1"/>
              <a:t>Enrichment:</a:t>
            </a:r>
            <a:endParaRPr/>
          </a:p>
          <a:p>
            <a:pPr marL="0" lvl="0" indent="0" algn="l" rtl="0">
              <a:lnSpc>
                <a:spcPct val="90000"/>
              </a:lnSpc>
              <a:spcBef>
                <a:spcPts val="1000"/>
              </a:spcBef>
              <a:spcAft>
                <a:spcPts val="0"/>
              </a:spcAft>
              <a:buClr>
                <a:schemeClr val="dk1"/>
              </a:buClr>
              <a:buSzPct val="100000"/>
              <a:buNone/>
            </a:pPr>
            <a:r>
              <a:rPr lang="en-GB" sz="2800"/>
              <a:t>Educational visits</a:t>
            </a:r>
            <a:endParaRPr/>
          </a:p>
          <a:p>
            <a:pPr marL="0" lvl="0" indent="0" algn="l" rtl="0">
              <a:lnSpc>
                <a:spcPct val="90000"/>
              </a:lnSpc>
              <a:spcBef>
                <a:spcPts val="1000"/>
              </a:spcBef>
              <a:spcAft>
                <a:spcPts val="0"/>
              </a:spcAft>
              <a:buClr>
                <a:schemeClr val="dk1"/>
              </a:buClr>
              <a:buSzPct val="100000"/>
              <a:buNone/>
            </a:pPr>
            <a:r>
              <a:rPr lang="en-GB" sz="2800"/>
              <a:t>Visitors </a:t>
            </a:r>
            <a:endParaRPr/>
          </a:p>
          <a:p>
            <a:pPr marL="0" lvl="0" indent="0" algn="l" rtl="0">
              <a:lnSpc>
                <a:spcPct val="90000"/>
              </a:lnSpc>
              <a:spcBef>
                <a:spcPts val="1000"/>
              </a:spcBef>
              <a:spcAft>
                <a:spcPts val="0"/>
              </a:spcAft>
              <a:buClr>
                <a:schemeClr val="dk1"/>
              </a:buClr>
              <a:buSzPct val="100000"/>
              <a:buNone/>
            </a:pPr>
            <a:r>
              <a:rPr lang="en-GB" sz="2800"/>
              <a:t>Wow days</a:t>
            </a:r>
            <a:endParaRPr/>
          </a:p>
          <a:p>
            <a:pPr marL="0" lvl="0" indent="0" algn="l" rtl="0">
              <a:lnSpc>
                <a:spcPct val="90000"/>
              </a:lnSpc>
              <a:spcBef>
                <a:spcPts val="1000"/>
              </a:spcBef>
              <a:spcAft>
                <a:spcPts val="0"/>
              </a:spcAft>
              <a:buClr>
                <a:schemeClr val="dk1"/>
              </a:buClr>
              <a:buSzPct val="100000"/>
              <a:buNone/>
            </a:pPr>
            <a:r>
              <a:rPr lang="en-GB" sz="2800"/>
              <a:t>Sports Leaders</a:t>
            </a:r>
            <a:endParaRPr sz="2800"/>
          </a:p>
          <a:p>
            <a:pPr marL="0" lvl="0" indent="0" algn="l" rtl="0">
              <a:lnSpc>
                <a:spcPct val="90000"/>
              </a:lnSpc>
              <a:spcBef>
                <a:spcPts val="1000"/>
              </a:spcBef>
              <a:spcAft>
                <a:spcPts val="0"/>
              </a:spcAft>
              <a:buClr>
                <a:schemeClr val="dk1"/>
              </a:buClr>
              <a:buSzPct val="93902"/>
              <a:buNone/>
            </a:pPr>
            <a:r>
              <a:rPr lang="en-GB" sz="2981"/>
              <a:t>Responsibilities:</a:t>
            </a:r>
            <a:endParaRPr sz="2981"/>
          </a:p>
          <a:p>
            <a:pPr marL="0" lvl="0" indent="0" algn="l" rtl="0">
              <a:lnSpc>
                <a:spcPct val="90000"/>
              </a:lnSpc>
              <a:spcBef>
                <a:spcPts val="1000"/>
              </a:spcBef>
              <a:spcAft>
                <a:spcPts val="0"/>
              </a:spcAft>
              <a:buClr>
                <a:schemeClr val="dk1"/>
              </a:buClr>
              <a:buSzPct val="100000"/>
              <a:buNone/>
            </a:pPr>
            <a:r>
              <a:rPr lang="en-GB"/>
              <a:t>School Council</a:t>
            </a:r>
            <a:endParaRPr/>
          </a:p>
          <a:p>
            <a:pPr marL="0" lvl="0" indent="0" algn="l" rtl="0">
              <a:lnSpc>
                <a:spcPct val="90000"/>
              </a:lnSpc>
              <a:spcBef>
                <a:spcPts val="1000"/>
              </a:spcBef>
              <a:spcAft>
                <a:spcPts val="0"/>
              </a:spcAft>
              <a:buClr>
                <a:schemeClr val="dk1"/>
              </a:buClr>
              <a:buSzPct val="100000"/>
              <a:buNone/>
            </a:pPr>
            <a:r>
              <a:rPr lang="en-GB"/>
              <a:t>Eco Council</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p:txBody>
      </p:sp>
      <p:pic>
        <p:nvPicPr>
          <p:cNvPr id="166" name="Google Shape;166;p9"/>
          <p:cNvPicPr preferRelativeResize="0"/>
          <p:nvPr/>
        </p:nvPicPr>
        <p:blipFill rotWithShape="1">
          <a:blip r:embed="rId3">
            <a:alphaModFix/>
          </a:blip>
          <a:srcRect/>
          <a:stretch/>
        </p:blipFill>
        <p:spPr>
          <a:xfrm>
            <a:off x="6777059" y="1690688"/>
            <a:ext cx="3773465" cy="4275139"/>
          </a:xfrm>
          <a:prstGeom prst="rect">
            <a:avLst/>
          </a:prstGeom>
          <a:noFill/>
          <a:ln>
            <a:noFill/>
          </a:ln>
        </p:spPr>
      </p:pic>
      <p:pic>
        <p:nvPicPr>
          <p:cNvPr id="167" name="Google Shape;167;p9" descr="Henleaze After School Club | Hideaway Forest School | Bristol"/>
          <p:cNvPicPr preferRelativeResize="0"/>
          <p:nvPr/>
        </p:nvPicPr>
        <p:blipFill rotWithShape="1">
          <a:blip r:embed="rId4">
            <a:alphaModFix/>
          </a:blip>
          <a:srcRect/>
          <a:stretch/>
        </p:blipFill>
        <p:spPr>
          <a:xfrm>
            <a:off x="3802083" y="3828257"/>
            <a:ext cx="2171700" cy="2105025"/>
          </a:xfrm>
          <a:prstGeom prst="rect">
            <a:avLst/>
          </a:prstGeom>
          <a:noFill/>
          <a:ln>
            <a:noFill/>
          </a:ln>
        </p:spPr>
      </p:pic>
      <p:pic>
        <p:nvPicPr>
          <p:cNvPr id="168" name="Google Shape;168;p9"/>
          <p:cNvPicPr preferRelativeResize="0"/>
          <p:nvPr/>
        </p:nvPicPr>
        <p:blipFill rotWithShape="1">
          <a:blip r:embed="rId5">
            <a:alphaModFix/>
          </a:blip>
          <a:srcRect/>
          <a:stretch/>
        </p:blipFill>
        <p:spPr>
          <a:xfrm>
            <a:off x="5213255" y="2298734"/>
            <a:ext cx="1521053" cy="11357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Lunch</a:t>
            </a:r>
            <a:endParaRPr/>
          </a:p>
        </p:txBody>
      </p:sp>
      <p:pic>
        <p:nvPicPr>
          <p:cNvPr id="174" name="Google Shape;174;p8"/>
          <p:cNvPicPr preferRelativeResize="0">
            <a:picLocks noGrp="1"/>
          </p:cNvPicPr>
          <p:nvPr>
            <p:ph type="body" idx="1"/>
          </p:nvPr>
        </p:nvPicPr>
        <p:blipFill rotWithShape="1">
          <a:blip r:embed="rId3">
            <a:alphaModFix/>
          </a:blip>
          <a:srcRect/>
          <a:stretch/>
        </p:blipFill>
        <p:spPr>
          <a:xfrm>
            <a:off x="3195108" y="1825625"/>
            <a:ext cx="5801784" cy="4351338"/>
          </a:xfrm>
          <a:prstGeom prst="rect">
            <a:avLst/>
          </a:prstGeom>
          <a:noFill/>
          <a:ln>
            <a:noFill/>
          </a:ln>
        </p:spPr>
      </p:pic>
      <p:pic>
        <p:nvPicPr>
          <p:cNvPr id="175" name="Google Shape;175;p8"/>
          <p:cNvPicPr preferRelativeResize="0"/>
          <p:nvPr/>
        </p:nvPicPr>
        <p:blipFill rotWithShape="1">
          <a:blip r:embed="rId4">
            <a:alphaModFix/>
          </a:blip>
          <a:srcRect/>
          <a:stretch/>
        </p:blipFill>
        <p:spPr>
          <a:xfrm>
            <a:off x="7452658" y="4446494"/>
            <a:ext cx="2707341" cy="2030506"/>
          </a:xfrm>
          <a:prstGeom prst="rect">
            <a:avLst/>
          </a:prstGeom>
          <a:noFill/>
          <a:ln>
            <a:noFill/>
          </a:ln>
        </p:spPr>
      </p:pic>
      <p:pic>
        <p:nvPicPr>
          <p:cNvPr id="176" name="Google Shape;176;p8"/>
          <p:cNvPicPr preferRelativeResize="0"/>
          <p:nvPr/>
        </p:nvPicPr>
        <p:blipFill rotWithShape="1">
          <a:blip r:embed="rId5">
            <a:alphaModFix/>
          </a:blip>
          <a:srcRect/>
          <a:stretch/>
        </p:blipFill>
        <p:spPr>
          <a:xfrm>
            <a:off x="9831266" y="253954"/>
            <a:ext cx="1981200" cy="18764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1092</Words>
  <Application>Microsoft Office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Relationships</vt:lpstr>
      <vt:lpstr>      The curriculum at Henleaze Infant School will ensure: Our children learn to celebrate individuality and unique qualities in themselves and others. Our children will feel they belong to our school, our community, our city of Bristol, our country and wider world. Our children are excited to learn, are curious and recognise the awe and wonder around them.  Through the teaching of ELLI children have gained the skills to learn effectively and provide the confidence needed to express their thoughts, needs and opinions. They can think creatively to solve problems and meet new challenges with resilience. They have academic ambition and high aspirations for their futures. They have the foundations to grow into responsible, outward looking and generous global citizens showing respect and empathy for others and our world. Our children have the knowledge, skills and emotional wellbeing to lead happy, healthy lives.  </vt:lpstr>
      <vt:lpstr>Embedding values through our Curriculum </vt:lpstr>
      <vt:lpstr>Outstanding Learning for all</vt:lpstr>
      <vt:lpstr>Behaviour Policy  </vt:lpstr>
      <vt:lpstr>Extra-Curricular Opportunities</vt:lpstr>
      <vt:lpstr>Lunch</vt:lpstr>
      <vt:lpstr>Our School Improvement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fricker</dc:creator>
  <cp:lastModifiedBy>Head Teacher</cp:lastModifiedBy>
  <cp:revision>3</cp:revision>
  <dcterms:created xsi:type="dcterms:W3CDTF">2019-05-02T18:41:19Z</dcterms:created>
  <dcterms:modified xsi:type="dcterms:W3CDTF">2022-04-14T11:10:49Z</dcterms:modified>
</cp:coreProperties>
</file>